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40"/>
  </p:notesMasterIdLst>
  <p:sldIdLst>
    <p:sldId id="256" r:id="rId2"/>
    <p:sldId id="305" r:id="rId3"/>
    <p:sldId id="302" r:id="rId4"/>
    <p:sldId id="292" r:id="rId5"/>
    <p:sldId id="303" r:id="rId6"/>
    <p:sldId id="261" r:id="rId7"/>
    <p:sldId id="308" r:id="rId8"/>
    <p:sldId id="266" r:id="rId9"/>
    <p:sldId id="293" r:id="rId10"/>
    <p:sldId id="294" r:id="rId11"/>
    <p:sldId id="295" r:id="rId12"/>
    <p:sldId id="296" r:id="rId13"/>
    <p:sldId id="297" r:id="rId14"/>
    <p:sldId id="298" r:id="rId15"/>
    <p:sldId id="325" r:id="rId16"/>
    <p:sldId id="311" r:id="rId17"/>
    <p:sldId id="321" r:id="rId18"/>
    <p:sldId id="320" r:id="rId19"/>
    <p:sldId id="322" r:id="rId20"/>
    <p:sldId id="267" r:id="rId21"/>
    <p:sldId id="269" r:id="rId22"/>
    <p:sldId id="271" r:id="rId23"/>
    <p:sldId id="310" r:id="rId24"/>
    <p:sldId id="326" r:id="rId25"/>
    <p:sldId id="273" r:id="rId26"/>
    <p:sldId id="282" r:id="rId27"/>
    <p:sldId id="309" r:id="rId28"/>
    <p:sldId id="299" r:id="rId29"/>
    <p:sldId id="277" r:id="rId30"/>
    <p:sldId id="276" r:id="rId31"/>
    <p:sldId id="328" r:id="rId32"/>
    <p:sldId id="278" r:id="rId33"/>
    <p:sldId id="279" r:id="rId34"/>
    <p:sldId id="280" r:id="rId35"/>
    <p:sldId id="281" r:id="rId36"/>
    <p:sldId id="316" r:id="rId37"/>
    <p:sldId id="317" r:id="rId38"/>
    <p:sldId id="31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Height</c:v>
                </c:pt>
              </c:strCache>
            </c:strRef>
          </c:tx>
          <c:marker>
            <c:symbol val="none"/>
          </c:marker>
          <c:xVal>
            <c:numRef>
              <c:f>Sheet1!$A$2:$A$6</c:f>
              <c:numCache>
                <c:formatCode>General</c:formatCode>
                <c:ptCount val="5"/>
                <c:pt idx="0">
                  <c:v>1</c:v>
                </c:pt>
                <c:pt idx="1">
                  <c:v>2</c:v>
                </c:pt>
                <c:pt idx="2">
                  <c:v>3</c:v>
                </c:pt>
                <c:pt idx="3">
                  <c:v>4</c:v>
                </c:pt>
                <c:pt idx="4">
                  <c:v>5</c:v>
                </c:pt>
              </c:numCache>
            </c:numRef>
          </c:xVal>
          <c:yVal>
            <c:numRef>
              <c:f>Sheet1!$B$2:$B$6</c:f>
              <c:numCache>
                <c:formatCode>General</c:formatCode>
                <c:ptCount val="5"/>
                <c:pt idx="0">
                  <c:v>1</c:v>
                </c:pt>
                <c:pt idx="1">
                  <c:v>2</c:v>
                </c:pt>
                <c:pt idx="2">
                  <c:v>3</c:v>
                </c:pt>
                <c:pt idx="3">
                  <c:v>4</c:v>
                </c:pt>
                <c:pt idx="4">
                  <c:v>5</c:v>
                </c:pt>
              </c:numCache>
            </c:numRef>
          </c:yVal>
          <c:smooth val="0"/>
          <c:extLst>
            <c:ext xmlns:c16="http://schemas.microsoft.com/office/drawing/2014/chart" uri="{C3380CC4-5D6E-409C-BE32-E72D297353CC}">
              <c16:uniqueId val="{00000000-4898-405B-91E3-BE4C551EA090}"/>
            </c:ext>
          </c:extLst>
        </c:ser>
        <c:dLbls>
          <c:showLegendKey val="0"/>
          <c:showVal val="0"/>
          <c:showCatName val="0"/>
          <c:showSerName val="0"/>
          <c:showPercent val="0"/>
          <c:showBubbleSize val="0"/>
        </c:dLbls>
        <c:axId val="67163648"/>
        <c:axId val="67165184"/>
      </c:scatterChart>
      <c:valAx>
        <c:axId val="67163648"/>
        <c:scaling>
          <c:orientation val="minMax"/>
        </c:scaling>
        <c:delete val="0"/>
        <c:axPos val="b"/>
        <c:numFmt formatCode="General" sourceLinked="1"/>
        <c:majorTickMark val="out"/>
        <c:minorTickMark val="none"/>
        <c:tickLblPos val="nextTo"/>
        <c:txPr>
          <a:bodyPr/>
          <a:lstStyle/>
          <a:p>
            <a:pPr>
              <a:defRPr lang="en-GB"/>
            </a:pPr>
            <a:endParaRPr lang="en-US"/>
          </a:p>
        </c:txPr>
        <c:crossAx val="67165184"/>
        <c:crosses val="autoZero"/>
        <c:crossBetween val="midCat"/>
      </c:valAx>
      <c:valAx>
        <c:axId val="67165184"/>
        <c:scaling>
          <c:orientation val="minMax"/>
        </c:scaling>
        <c:delete val="0"/>
        <c:axPos val="l"/>
        <c:majorGridlines/>
        <c:numFmt formatCode="General" sourceLinked="1"/>
        <c:majorTickMark val="out"/>
        <c:minorTickMark val="none"/>
        <c:tickLblPos val="nextTo"/>
        <c:txPr>
          <a:bodyPr/>
          <a:lstStyle/>
          <a:p>
            <a:pPr>
              <a:defRPr lang="en-GB"/>
            </a:pPr>
            <a:endParaRPr lang="en-US"/>
          </a:p>
        </c:txPr>
        <c:crossAx val="67163648"/>
        <c:crosses val="autoZero"/>
        <c:crossBetween val="midCat"/>
      </c:valAx>
    </c:plotArea>
    <c:legend>
      <c:legendPos val="l"/>
      <c:overlay val="0"/>
      <c:txPr>
        <a:bodyPr/>
        <a:lstStyle/>
        <a:p>
          <a:pPr>
            <a:defRPr lang="en-GB"/>
          </a:pPr>
          <a:endParaRPr lang="en-US"/>
        </a:p>
      </c:txPr>
    </c:legend>
    <c:plotVisOnly val="1"/>
    <c:dispBlanksAs val="gap"/>
    <c:showDLblsOverMax val="0"/>
  </c:chart>
  <c:spPr>
    <a:ln>
      <a:solidFill>
        <a:schemeClr val="accent1"/>
      </a:solidFill>
    </a:ln>
  </c:spPr>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C16398-ADBA-4FB1-A455-DEBD6EC4B134}" type="datetimeFigureOut">
              <a:rPr lang="en-US" smtClean="0"/>
              <a:pPr/>
              <a:t>1/11/2020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B79CE8-61FA-4228-A0B2-A4916FDA937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B79CE8-61FA-4228-A0B2-A4916FDA9379}"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6F2193F-F560-4387-B4E5-D4B46985EDA8}" type="datetimeFigureOut">
              <a:rPr lang="en-US" smtClean="0"/>
              <a:pPr/>
              <a:t>1/11/2020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BA9A84B-79F9-454E-AD13-2948B9D54F4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6F2193F-F560-4387-B4E5-D4B46985EDA8}"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9A84B-79F9-454E-AD13-2948B9D54F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F6F2193F-F560-4387-B4E5-D4B46985EDA8}" type="datetimeFigureOut">
              <a:rPr lang="en-US" smtClean="0"/>
              <a:pPr/>
              <a:t>1/11/2020</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BA9A84B-79F9-454E-AD13-2948B9D54F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6F2193F-F560-4387-B4E5-D4B46985EDA8}"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9A84B-79F9-454E-AD13-2948B9D54F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6F2193F-F560-4387-B4E5-D4B46985EDA8}" type="datetimeFigureOut">
              <a:rPr lang="en-US" smtClean="0"/>
              <a:pPr/>
              <a:t>1/11/2020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2BA9A84B-79F9-454E-AD13-2948B9D54F4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6F2193F-F560-4387-B4E5-D4B46985EDA8}"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9A84B-79F9-454E-AD13-2948B9D54F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6F2193F-F560-4387-B4E5-D4B46985EDA8}" type="datetimeFigureOut">
              <a:rPr lang="en-US" smtClean="0"/>
              <a:pPr/>
              <a:t>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A9A84B-79F9-454E-AD13-2948B9D54F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6F2193F-F560-4387-B4E5-D4B46985EDA8}" type="datetimeFigureOut">
              <a:rPr lang="en-US" smtClean="0"/>
              <a:pPr/>
              <a:t>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A9A84B-79F9-454E-AD13-2948B9D54F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6F2193F-F560-4387-B4E5-D4B46985EDA8}" type="datetimeFigureOut">
              <a:rPr lang="en-US" smtClean="0"/>
              <a:pPr/>
              <a:t>1/11/2020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2BA9A84B-79F9-454E-AD13-2948B9D54F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6F2193F-F560-4387-B4E5-D4B46985EDA8}"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9A84B-79F9-454E-AD13-2948B9D54F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F6F2193F-F560-4387-B4E5-D4B46985EDA8}"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9A84B-79F9-454E-AD13-2948B9D54F48}"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6F2193F-F560-4387-B4E5-D4B46985EDA8}" type="datetimeFigureOut">
              <a:rPr lang="en-US" smtClean="0"/>
              <a:pPr/>
              <a:t>1/11/2020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BA9A84B-79F9-454E-AD13-2948B9D54F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hyperlink" Target="http://www.bmj.com/content/324/7328/23"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772400" cy="1470025"/>
          </a:xfrm>
        </p:spPr>
        <p:txBody>
          <a:bodyPr>
            <a:normAutofit fontScale="90000"/>
          </a:bodyPr>
          <a:lstStyle/>
          <a:p>
            <a:r>
              <a:rPr lang="en-US" sz="6600" dirty="0"/>
              <a:t>Correlational Research</a:t>
            </a:r>
          </a:p>
        </p:txBody>
      </p:sp>
      <p:sp>
        <p:nvSpPr>
          <p:cNvPr id="5" name="Subtitle 4">
            <a:extLst>
              <a:ext uri="{FF2B5EF4-FFF2-40B4-BE49-F238E27FC236}">
                <a16:creationId xmlns:a16="http://schemas.microsoft.com/office/drawing/2014/main" id="{B14D3876-3102-40BE-BEB0-77876E5E168C}"/>
              </a:ext>
            </a:extLst>
          </p:cNvPr>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dirty="0"/>
              <a:t>Disadvantages of Naturalistic Observation</a:t>
            </a:r>
            <a:br>
              <a:rPr lang="en-GB" dirty="0"/>
            </a:br>
            <a:endParaRPr lang="en-GB" dirty="0"/>
          </a:p>
        </p:txBody>
      </p:sp>
      <p:sp>
        <p:nvSpPr>
          <p:cNvPr id="3" name="Content Placeholder 2"/>
          <p:cNvSpPr>
            <a:spLocks noGrp="1"/>
          </p:cNvSpPr>
          <p:nvPr>
            <p:ph idx="1"/>
          </p:nvPr>
        </p:nvSpPr>
        <p:spPr/>
        <p:txBody>
          <a:bodyPr/>
          <a:lstStyle/>
          <a:p>
            <a:r>
              <a:rPr lang="en-US" dirty="0"/>
              <a:t>Can be time consuming and expensive.</a:t>
            </a:r>
          </a:p>
          <a:p>
            <a:endParaRPr lang="en-GB" dirty="0"/>
          </a:p>
          <a:p>
            <a:r>
              <a:rPr lang="en-US" dirty="0"/>
              <a:t>Does not allow for scientific control of variables.</a:t>
            </a:r>
          </a:p>
          <a:p>
            <a:endParaRPr lang="en-GB" dirty="0"/>
          </a:p>
          <a:p>
            <a:r>
              <a:rPr lang="en-US" dirty="0"/>
              <a:t>Experimenters cannot control extraneous variables.</a:t>
            </a:r>
          </a:p>
          <a:p>
            <a:endParaRPr lang="en-GB" dirty="0"/>
          </a:p>
          <a:p>
            <a:r>
              <a:rPr lang="en-US" dirty="0"/>
              <a:t>Subjects may be aware of the observer and may act differently as a result.</a:t>
            </a:r>
            <a:endParaRPr lang="en-GB" dirty="0"/>
          </a:p>
        </p:txBody>
      </p:sp>
    </p:spTree>
    <p:extLst>
      <p:ext uri="{BB962C8B-B14F-4D97-AF65-F5344CB8AC3E}">
        <p14:creationId xmlns:p14="http://schemas.microsoft.com/office/powerpoint/2010/main" val="261381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Advantages of the Survey Method</a:t>
            </a:r>
            <a:endParaRPr lang="en-GB" dirty="0"/>
          </a:p>
        </p:txBody>
      </p:sp>
      <p:sp>
        <p:nvSpPr>
          <p:cNvPr id="3" name="Content Placeholder 2"/>
          <p:cNvSpPr>
            <a:spLocks noGrp="1"/>
          </p:cNvSpPr>
          <p:nvPr>
            <p:ph idx="1"/>
          </p:nvPr>
        </p:nvSpPr>
        <p:spPr/>
        <p:txBody>
          <a:bodyPr/>
          <a:lstStyle/>
          <a:p>
            <a:r>
              <a:rPr lang="en-US" dirty="0"/>
              <a:t>It’s fast, cheap, and easy. Researchers can collect large amount of data in a relatively short amount of time.</a:t>
            </a:r>
          </a:p>
          <a:p>
            <a:endParaRPr lang="en-GB" dirty="0"/>
          </a:p>
          <a:p>
            <a:r>
              <a:rPr lang="en-US" dirty="0"/>
              <a:t>More flexible than some other methods.</a:t>
            </a:r>
            <a:endParaRPr lang="en-GB" dirty="0"/>
          </a:p>
          <a:p>
            <a:endParaRPr lang="en-GB" dirty="0"/>
          </a:p>
        </p:txBody>
      </p:sp>
    </p:spTree>
    <p:extLst>
      <p:ext uri="{BB962C8B-B14F-4D97-AF65-F5344CB8AC3E}">
        <p14:creationId xmlns:p14="http://schemas.microsoft.com/office/powerpoint/2010/main" val="305118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239000" cy="1447800"/>
          </a:xfrm>
        </p:spPr>
        <p:txBody>
          <a:bodyPr>
            <a:normAutofit fontScale="90000"/>
          </a:bodyPr>
          <a:lstStyle/>
          <a:p>
            <a:r>
              <a:rPr lang="en-US" dirty="0"/>
              <a:t>Disadvantages of the Survey Method</a:t>
            </a:r>
            <a:br>
              <a:rPr lang="en-GB" dirty="0"/>
            </a:br>
            <a:endParaRPr lang="en-GB" dirty="0"/>
          </a:p>
        </p:txBody>
      </p:sp>
      <p:sp>
        <p:nvSpPr>
          <p:cNvPr id="3" name="Content Placeholder 2"/>
          <p:cNvSpPr>
            <a:spLocks noGrp="1"/>
          </p:cNvSpPr>
          <p:nvPr>
            <p:ph idx="1"/>
          </p:nvPr>
        </p:nvSpPr>
        <p:spPr/>
        <p:txBody>
          <a:bodyPr/>
          <a:lstStyle/>
          <a:p>
            <a:r>
              <a:rPr lang="en-US" dirty="0"/>
              <a:t>Can be affected by an unrepresentative sample or poor survey questions.</a:t>
            </a:r>
          </a:p>
          <a:p>
            <a:endParaRPr lang="en-GB" dirty="0"/>
          </a:p>
          <a:p>
            <a:r>
              <a:rPr lang="en-US" dirty="0"/>
              <a:t>Participants can affect the outcome. Some participants try to please the researcher, lie to make themselves look better, or have mistaken memories.</a:t>
            </a:r>
            <a:endParaRPr lang="en-GB" dirty="0"/>
          </a:p>
          <a:p>
            <a:endParaRPr lang="en-GB" dirty="0"/>
          </a:p>
        </p:txBody>
      </p:sp>
    </p:spTree>
    <p:extLst>
      <p:ext uri="{BB962C8B-B14F-4D97-AF65-F5344CB8AC3E}">
        <p14:creationId xmlns:p14="http://schemas.microsoft.com/office/powerpoint/2010/main" val="628244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Advantages of Archival Research</a:t>
            </a:r>
            <a:endParaRPr lang="en-GB" dirty="0"/>
          </a:p>
        </p:txBody>
      </p:sp>
      <p:sp>
        <p:nvSpPr>
          <p:cNvPr id="3" name="Content Placeholder 2"/>
          <p:cNvSpPr>
            <a:spLocks noGrp="1"/>
          </p:cNvSpPr>
          <p:nvPr>
            <p:ph idx="1"/>
          </p:nvPr>
        </p:nvSpPr>
        <p:spPr/>
        <p:txBody>
          <a:bodyPr>
            <a:normAutofit/>
          </a:bodyPr>
          <a:lstStyle/>
          <a:p>
            <a:r>
              <a:rPr lang="en-US" dirty="0"/>
              <a:t>The experimenter cannot introduce changes in participant behavior.</a:t>
            </a:r>
          </a:p>
          <a:p>
            <a:endParaRPr lang="en-GB" dirty="0"/>
          </a:p>
          <a:p>
            <a:r>
              <a:rPr lang="en-US" dirty="0"/>
              <a:t>Enormous amounts of data provide a better view of trends, relationships, and outcomes.</a:t>
            </a:r>
          </a:p>
          <a:p>
            <a:endParaRPr lang="en-GB" dirty="0"/>
          </a:p>
          <a:p>
            <a:r>
              <a:rPr lang="en-US" dirty="0"/>
              <a:t>Often less expensive than other study methods. Researchers can often access data through free archives or records databases.</a:t>
            </a:r>
            <a:endParaRPr lang="en-GB" dirty="0"/>
          </a:p>
          <a:p>
            <a:endParaRPr lang="en-GB" dirty="0"/>
          </a:p>
        </p:txBody>
      </p:sp>
    </p:spTree>
    <p:extLst>
      <p:ext uri="{BB962C8B-B14F-4D97-AF65-F5344CB8AC3E}">
        <p14:creationId xmlns:p14="http://schemas.microsoft.com/office/powerpoint/2010/main" val="736788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Disadvantages of Archival Research</a:t>
            </a:r>
            <a:endParaRPr lang="en-GB" dirty="0"/>
          </a:p>
        </p:txBody>
      </p:sp>
      <p:sp>
        <p:nvSpPr>
          <p:cNvPr id="3" name="Content Placeholder 2"/>
          <p:cNvSpPr>
            <a:spLocks noGrp="1"/>
          </p:cNvSpPr>
          <p:nvPr>
            <p:ph idx="1"/>
          </p:nvPr>
        </p:nvSpPr>
        <p:spPr/>
        <p:txBody>
          <a:bodyPr/>
          <a:lstStyle/>
          <a:p>
            <a:r>
              <a:rPr lang="en-US" dirty="0"/>
              <a:t>The researchers have not control over how data was collected.</a:t>
            </a:r>
          </a:p>
          <a:p>
            <a:endParaRPr lang="en-GB" dirty="0"/>
          </a:p>
          <a:p>
            <a:r>
              <a:rPr lang="en-US" dirty="0"/>
              <a:t>Important date may be missing from the records.</a:t>
            </a:r>
          </a:p>
          <a:p>
            <a:endParaRPr lang="en-GB" dirty="0"/>
          </a:p>
          <a:p>
            <a:r>
              <a:rPr lang="en-US" dirty="0"/>
              <a:t>Previous research may be unreliable.</a:t>
            </a:r>
            <a:endParaRPr lang="en-GB" dirty="0"/>
          </a:p>
        </p:txBody>
      </p:sp>
    </p:spTree>
    <p:extLst>
      <p:ext uri="{BB962C8B-B14F-4D97-AF65-F5344CB8AC3E}">
        <p14:creationId xmlns:p14="http://schemas.microsoft.com/office/powerpoint/2010/main" val="2690248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0"/>
            <a:ext cx="7696200" cy="1138773"/>
          </a:xfrm>
          <a:prstGeom prst="rect">
            <a:avLst/>
          </a:prstGeom>
          <a:solidFill>
            <a:schemeClr val="accent1">
              <a:lumMod val="75000"/>
            </a:schemeClr>
          </a:solidFill>
          <a:ln>
            <a:solidFill>
              <a:schemeClr val="accent1">
                <a:lumMod val="60000"/>
                <a:lumOff val="40000"/>
              </a:schemeClr>
            </a:solidFill>
          </a:ln>
        </p:spPr>
        <p:txBody>
          <a:bodyPr wrap="square">
            <a:spAutoFit/>
          </a:bodyPr>
          <a:lstStyle/>
          <a:p>
            <a:pPr>
              <a:spcBef>
                <a:spcPct val="0"/>
              </a:spcBef>
            </a:pPr>
            <a:r>
              <a:rPr lang="en-US" sz="34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Threats to internal validity in correlational research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133600"/>
            <a:ext cx="7467600" cy="2246769"/>
          </a:xfrm>
          <a:prstGeom prst="rect">
            <a:avLst/>
          </a:prstGeom>
        </p:spPr>
        <p:txBody>
          <a:bodyPr wrap="square">
            <a:spAutoFit/>
          </a:bodyPr>
          <a:lstStyle/>
          <a:p>
            <a:r>
              <a:rPr lang="en-US" sz="2800" dirty="0"/>
              <a:t>Using particular instrument many times, there is possibility of instrument decay. </a:t>
            </a:r>
          </a:p>
          <a:p>
            <a:endParaRPr lang="en-US" sz="2800" dirty="0"/>
          </a:p>
          <a:p>
            <a:r>
              <a:rPr lang="en-US" sz="2800" dirty="0"/>
              <a:t>Care must be taken to ensure observers don’t become tired, bored or inattentive</a:t>
            </a:r>
          </a:p>
        </p:txBody>
      </p:sp>
      <p:sp>
        <p:nvSpPr>
          <p:cNvPr id="4" name="Rectangle 3"/>
          <p:cNvSpPr/>
          <p:nvPr/>
        </p:nvSpPr>
        <p:spPr>
          <a:xfrm>
            <a:off x="304800" y="1295400"/>
            <a:ext cx="4203010" cy="615553"/>
          </a:xfrm>
          <a:prstGeom prst="rect">
            <a:avLst/>
          </a:prstGeom>
        </p:spPr>
        <p:txBody>
          <a:bodyPr wrap="none">
            <a:spAutoFit/>
          </a:bodyPr>
          <a:lstStyle/>
          <a:p>
            <a:pPr lvl="0">
              <a:spcBef>
                <a:spcPct val="20000"/>
              </a:spcBef>
            </a:pPr>
            <a:r>
              <a:rPr lang="en-US" sz="3400" b="1" cap="all"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ea typeface="+mj-ea"/>
                <a:cs typeface="+mj-cs"/>
              </a:rPr>
              <a:t>Instrument Decay</a:t>
            </a:r>
            <a:endParaRPr lang="en-GB" sz="3400" b="1" cap="all"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ea typeface="+mj-ea"/>
              <a:cs typeface="+mj-cs"/>
            </a:endParaRPr>
          </a:p>
        </p:txBody>
      </p:sp>
      <p:sp>
        <p:nvSpPr>
          <p:cNvPr id="6" name="Rectangle 5"/>
          <p:cNvSpPr/>
          <p:nvPr/>
        </p:nvSpPr>
        <p:spPr>
          <a:xfrm>
            <a:off x="5638800" y="304800"/>
            <a:ext cx="1463799" cy="630942"/>
          </a:xfrm>
          <a:prstGeom prst="rect">
            <a:avLst/>
          </a:prstGeom>
        </p:spPr>
        <p:txBody>
          <a:bodyPr wrap="none">
            <a:spAutoFit/>
          </a:bodyPr>
          <a:lstStyle/>
          <a:p>
            <a:r>
              <a:rPr lang="en-US" sz="3500" b="1" cap="all"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effectLst>
                  <a:outerShdw blurRad="38100" dist="38100" dir="2700000" algn="tl">
                    <a:srgbClr val="C0C0C0"/>
                  </a:outerShdw>
                </a:effectLst>
                <a:ea typeface="+mj-ea"/>
                <a:cs typeface="+mj-cs"/>
              </a:rPr>
              <a:t>Cont: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7242048" cy="1143000"/>
          </a:xfrm>
        </p:spPr>
        <p:txBody>
          <a:bodyPr>
            <a:normAutofit/>
          </a:bodyPr>
          <a:lstStyle/>
          <a:p>
            <a:pPr lvl="7" algn="l" rtl="0">
              <a:spcBef>
                <a:spcPct val="0"/>
              </a:spcBef>
            </a:pPr>
            <a:r>
              <a:rPr lang="en-US" sz="3400" b="1" kern="1200" cap="all"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latin typeface="+mn-lt"/>
                <a:ea typeface="+mj-ea"/>
                <a:cs typeface="+mj-cs"/>
              </a:rPr>
              <a:t>Data Collector Bias</a:t>
            </a:r>
            <a:br>
              <a:rPr lang="en-US" sz="3400" b="1" kern="1200" cap="all"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latin typeface="+mn-lt"/>
                <a:ea typeface="+mj-ea"/>
                <a:cs typeface="+mj-cs"/>
              </a:rPr>
            </a:br>
            <a:endParaRPr lang="en-US" sz="3400" b="1" kern="1200" cap="all"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latin typeface="+mn-lt"/>
              <a:ea typeface="+mj-ea"/>
              <a:cs typeface="+mj-cs"/>
            </a:endParaRPr>
          </a:p>
        </p:txBody>
      </p:sp>
      <p:sp>
        <p:nvSpPr>
          <p:cNvPr id="3" name="Rectangle 2"/>
          <p:cNvSpPr/>
          <p:nvPr/>
        </p:nvSpPr>
        <p:spPr>
          <a:xfrm>
            <a:off x="457200" y="1600200"/>
            <a:ext cx="7162800" cy="4401205"/>
          </a:xfrm>
          <a:prstGeom prst="rect">
            <a:avLst/>
          </a:prstGeom>
        </p:spPr>
        <p:txBody>
          <a:bodyPr wrap="square">
            <a:spAutoFit/>
          </a:bodyPr>
          <a:lstStyle/>
          <a:p>
            <a:pPr>
              <a:buFont typeface="Arial" pitchFamily="34" charset="0"/>
              <a:buChar char="•"/>
            </a:pPr>
            <a:r>
              <a:rPr lang="en-US" sz="2800" dirty="0"/>
              <a:t>Unconscious bias on the part of data gatherers when both instruments are scored by same person.</a:t>
            </a:r>
          </a:p>
          <a:p>
            <a:pPr>
              <a:buFont typeface="Arial" pitchFamily="34" charset="0"/>
              <a:buChar char="•"/>
            </a:pPr>
            <a:endParaRPr lang="en-US" sz="2800" dirty="0"/>
          </a:p>
          <a:p>
            <a:pPr>
              <a:buFont typeface="Arial" pitchFamily="34" charset="0"/>
              <a:buChar char="•"/>
            </a:pPr>
            <a:r>
              <a:rPr lang="en-US" sz="2800" dirty="0"/>
              <a:t>For example high score in first test may lead to examiner expectation of high score in second test.</a:t>
            </a:r>
          </a:p>
          <a:p>
            <a:pPr>
              <a:buFont typeface="Arial" pitchFamily="34" charset="0"/>
              <a:buChar char="•"/>
            </a:pPr>
            <a:endParaRPr lang="en-US" sz="2800" dirty="0"/>
          </a:p>
          <a:p>
            <a:pPr>
              <a:buFont typeface="Arial" pitchFamily="34" charset="0"/>
              <a:buChar char="•"/>
            </a:pPr>
            <a:r>
              <a:rPr lang="en-US" sz="2800" dirty="0"/>
              <a:t>Solution is to have different administrators for each test.</a:t>
            </a:r>
            <a:endParaRPr lang="en-GB" sz="2800" dirty="0"/>
          </a:p>
        </p:txBody>
      </p:sp>
      <p:sp>
        <p:nvSpPr>
          <p:cNvPr id="4" name="Rectangle 3"/>
          <p:cNvSpPr/>
          <p:nvPr/>
        </p:nvSpPr>
        <p:spPr>
          <a:xfrm>
            <a:off x="6324600" y="152400"/>
            <a:ext cx="1426737" cy="615553"/>
          </a:xfrm>
          <a:prstGeom prst="rect">
            <a:avLst/>
          </a:prstGeom>
        </p:spPr>
        <p:txBody>
          <a:bodyPr wrap="none">
            <a:spAutoFit/>
          </a:bodyPr>
          <a:lstStyle/>
          <a:p>
            <a:r>
              <a:rPr lang="en-US" sz="3400" b="1" cap="all"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ea typeface="+mj-ea"/>
                <a:cs typeface="+mj-cs"/>
              </a:rPr>
              <a:t>Cont: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10820400" cy="1737360"/>
          </a:xfrm>
        </p:spPr>
        <p:txBody>
          <a:bodyPr>
            <a:normAutofit/>
          </a:bodyPr>
          <a:lstStyle/>
          <a:p>
            <a:r>
              <a:rPr lang="en-US" dirty="0"/>
              <a:t>Data Collector Characteristics</a:t>
            </a:r>
            <a:br>
              <a:rPr lang="en-US" dirty="0"/>
            </a:br>
            <a:endParaRPr lang="en-US" dirty="0"/>
          </a:p>
        </p:txBody>
      </p:sp>
      <p:sp>
        <p:nvSpPr>
          <p:cNvPr id="3" name="Rectangle 2"/>
          <p:cNvSpPr/>
          <p:nvPr/>
        </p:nvSpPr>
        <p:spPr>
          <a:xfrm>
            <a:off x="228600" y="1752600"/>
            <a:ext cx="7848600" cy="4401205"/>
          </a:xfrm>
          <a:prstGeom prst="rect">
            <a:avLst/>
          </a:prstGeom>
        </p:spPr>
        <p:txBody>
          <a:bodyPr wrap="square">
            <a:spAutoFit/>
          </a:bodyPr>
          <a:lstStyle/>
          <a:p>
            <a:pPr>
              <a:buFont typeface="Arial" pitchFamily="34" charset="0"/>
              <a:buChar char="•"/>
            </a:pPr>
            <a:r>
              <a:rPr lang="en-US" sz="2800" dirty="0"/>
              <a:t> Threat is there if different persons </a:t>
            </a:r>
          </a:p>
          <a:p>
            <a:r>
              <a:rPr lang="en-US" sz="2800" dirty="0"/>
              <a:t>   administer both instruments.</a:t>
            </a:r>
          </a:p>
          <a:p>
            <a:endParaRPr lang="en-US" sz="2800" dirty="0"/>
          </a:p>
          <a:p>
            <a:pPr>
              <a:buFont typeface="Arial" pitchFamily="34" charset="0"/>
              <a:buChar char="•"/>
            </a:pPr>
            <a:r>
              <a:rPr lang="en-US" sz="2800" dirty="0"/>
              <a:t> For example gender or age may effect    </a:t>
            </a:r>
          </a:p>
          <a:p>
            <a:r>
              <a:rPr lang="en-US" sz="2800" dirty="0"/>
              <a:t>  specific responses, particularly in     </a:t>
            </a:r>
          </a:p>
          <a:p>
            <a:r>
              <a:rPr lang="en-US" sz="2800" dirty="0"/>
              <a:t>  attitudinal instruments.</a:t>
            </a:r>
          </a:p>
          <a:p>
            <a:pPr>
              <a:buFont typeface="Arial" pitchFamily="34" charset="0"/>
              <a:buChar char="•"/>
            </a:pPr>
            <a:endParaRPr lang="en-US" sz="2800" dirty="0"/>
          </a:p>
          <a:p>
            <a:pPr>
              <a:buFont typeface="Arial" pitchFamily="34" charset="0"/>
              <a:buChar char="•"/>
            </a:pPr>
            <a:r>
              <a:rPr lang="en-US" sz="2800" dirty="0"/>
              <a:t> Can be avoided by having each </a:t>
            </a:r>
          </a:p>
          <a:p>
            <a:r>
              <a:rPr lang="en-US" sz="2800" dirty="0"/>
              <a:t>   instrument administered by different       </a:t>
            </a:r>
          </a:p>
          <a:p>
            <a:r>
              <a:rPr lang="en-US" sz="2800" dirty="0"/>
              <a:t>   individual.</a:t>
            </a:r>
          </a:p>
        </p:txBody>
      </p:sp>
      <p:sp>
        <p:nvSpPr>
          <p:cNvPr id="4" name="Rectangle 3"/>
          <p:cNvSpPr/>
          <p:nvPr/>
        </p:nvSpPr>
        <p:spPr>
          <a:xfrm>
            <a:off x="6324600" y="0"/>
            <a:ext cx="2362200" cy="677108"/>
          </a:xfrm>
          <a:prstGeom prst="rect">
            <a:avLst/>
          </a:prstGeom>
        </p:spPr>
        <p:txBody>
          <a:bodyPr wrap="square">
            <a:spAutoFit/>
          </a:bodyPr>
          <a:lstStyle/>
          <a:p>
            <a:r>
              <a:rPr lang="en-US" sz="3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Cont: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066800"/>
            <a:ext cx="8001000" cy="4708981"/>
          </a:xfrm>
          <a:prstGeom prst="rect">
            <a:avLst/>
          </a:prstGeom>
        </p:spPr>
        <p:txBody>
          <a:bodyPr wrap="square">
            <a:spAutoFit/>
          </a:bodyPr>
          <a:lstStyle/>
          <a:p>
            <a:pPr>
              <a:buFont typeface="Arial" pitchFamily="34" charset="0"/>
              <a:buChar char="•"/>
            </a:pPr>
            <a:r>
              <a:rPr lang="en-US" sz="2800" b="1" cap="all"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ea typeface="+mj-ea"/>
                <a:cs typeface="+mj-cs"/>
              </a:rPr>
              <a:t> </a:t>
            </a:r>
            <a:r>
              <a:rPr lang="en-US" sz="3400" b="1" cap="all"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ea typeface="+mj-ea"/>
                <a:cs typeface="+mj-cs"/>
              </a:rPr>
              <a:t>Testing</a:t>
            </a:r>
          </a:p>
          <a:p>
            <a:pPr>
              <a:buFont typeface="Arial" pitchFamily="34" charset="0"/>
              <a:buChar char="•"/>
            </a:pPr>
            <a:r>
              <a:rPr lang="en-US" sz="2800" dirty="0"/>
              <a:t> Responding to first instrument may influence </a:t>
            </a:r>
          </a:p>
          <a:p>
            <a:r>
              <a:rPr lang="en-US" sz="2800" dirty="0"/>
              <a:t>  subject responses to second instrument.</a:t>
            </a:r>
          </a:p>
          <a:p>
            <a:pPr>
              <a:buFont typeface="Arial" pitchFamily="34" charset="0"/>
              <a:buChar char="•"/>
            </a:pPr>
            <a:r>
              <a:rPr lang="en-US" sz="2800" dirty="0"/>
              <a:t> Solution is to administer instruments at   </a:t>
            </a:r>
          </a:p>
          <a:p>
            <a:r>
              <a:rPr lang="en-US" sz="2800" dirty="0"/>
              <a:t>  different times and contexts.</a:t>
            </a:r>
          </a:p>
          <a:p>
            <a:pPr>
              <a:buFont typeface="Arial" pitchFamily="34" charset="0"/>
              <a:buChar char="•"/>
            </a:pPr>
            <a:endParaRPr lang="en-GB" sz="2800" dirty="0"/>
          </a:p>
          <a:p>
            <a:pPr>
              <a:buFont typeface="Arial" pitchFamily="34" charset="0"/>
              <a:buChar char="•"/>
            </a:pPr>
            <a:r>
              <a:rPr lang="en-US" sz="2800" dirty="0"/>
              <a:t> </a:t>
            </a:r>
            <a:r>
              <a:rPr lang="en-US" sz="3400" b="1" cap="all"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ea typeface="+mj-ea"/>
                <a:cs typeface="+mj-cs"/>
              </a:rPr>
              <a:t>Mortality</a:t>
            </a:r>
            <a:endParaRPr lang="en-GB" sz="3400" b="1" cap="all"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ea typeface="+mj-ea"/>
              <a:cs typeface="+mj-cs"/>
            </a:endParaRPr>
          </a:p>
          <a:p>
            <a:pPr>
              <a:buFont typeface="Arial" pitchFamily="34" charset="0"/>
              <a:buChar char="•"/>
            </a:pPr>
            <a:r>
              <a:rPr lang="en-US" sz="2800" dirty="0"/>
              <a:t> It is not a problem of internal validity.</a:t>
            </a:r>
          </a:p>
          <a:p>
            <a:pPr>
              <a:buFont typeface="Arial" pitchFamily="34" charset="0"/>
              <a:buChar char="•"/>
            </a:pPr>
            <a:r>
              <a:rPr lang="en-US" sz="2800" dirty="0"/>
              <a:t> Loss of subject may create threat to external  </a:t>
            </a:r>
          </a:p>
          <a:p>
            <a:r>
              <a:rPr lang="en-US" sz="2800" dirty="0"/>
              <a:t>  validity.</a:t>
            </a:r>
          </a:p>
        </p:txBody>
      </p:sp>
      <p:sp>
        <p:nvSpPr>
          <p:cNvPr id="3" name="Rectangle 2"/>
          <p:cNvSpPr/>
          <p:nvPr/>
        </p:nvSpPr>
        <p:spPr>
          <a:xfrm>
            <a:off x="6248400" y="228600"/>
            <a:ext cx="1355884" cy="1107996"/>
          </a:xfrm>
          <a:prstGeom prst="rect">
            <a:avLst/>
          </a:prstGeom>
        </p:spPr>
        <p:txBody>
          <a:bodyPr wrap="none">
            <a:spAutoFit/>
          </a:bodyPr>
          <a:lstStyle/>
          <a:p>
            <a:r>
              <a:rPr lang="en-US" sz="3200" b="1" cap="all"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effectLst>
                  <a:outerShdw blurRad="38100" dist="38100" dir="2700000" algn="tl">
                    <a:srgbClr val="C0C0C0"/>
                  </a:outerShdw>
                </a:effectLst>
              </a:rPr>
              <a:t>Cont:</a:t>
            </a:r>
            <a:endParaRPr lang="en-US" sz="3600" dirty="0"/>
          </a:p>
          <a:p>
            <a:endParaRPr lang="en-US" sz="3400" b="1" cap="all"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143000"/>
          </a:xfrm>
        </p:spPr>
        <p:txBody>
          <a:bodyPr>
            <a:normAutofit fontScale="90000"/>
          </a:bodyPr>
          <a:lstStyle/>
          <a:p>
            <a:r>
              <a:rPr lang="en-US" dirty="0"/>
              <a:t>Concept of correlational research</a:t>
            </a:r>
          </a:p>
        </p:txBody>
      </p:sp>
      <p:sp>
        <p:nvSpPr>
          <p:cNvPr id="3" name="Content Placeholder 2"/>
          <p:cNvSpPr>
            <a:spLocks noGrp="1"/>
          </p:cNvSpPr>
          <p:nvPr>
            <p:ph idx="1"/>
          </p:nvPr>
        </p:nvSpPr>
        <p:spPr/>
        <p:txBody>
          <a:bodyPr/>
          <a:lstStyle/>
          <a:p>
            <a:pPr>
              <a:lnSpc>
                <a:spcPct val="80000"/>
              </a:lnSpc>
            </a:pPr>
            <a:r>
              <a:rPr lang="en-US" sz="2400" dirty="0"/>
              <a:t>Correlational research is designed to </a:t>
            </a:r>
            <a:r>
              <a:rPr lang="en-US" dirty="0"/>
              <a:t>determine the degree of relationship </a:t>
            </a:r>
            <a:r>
              <a:rPr lang="en-US" sz="2400" dirty="0"/>
              <a:t>between 2 or more variables.</a:t>
            </a:r>
          </a:p>
          <a:p>
            <a:pPr>
              <a:lnSpc>
                <a:spcPct val="80000"/>
              </a:lnSpc>
              <a:buFont typeface="Wingdings" pitchFamily="2" charset="2"/>
              <a:buNone/>
            </a:pPr>
            <a:r>
              <a:rPr lang="en-US" sz="2400" dirty="0"/>
              <a:t>		</a:t>
            </a:r>
          </a:p>
          <a:p>
            <a:r>
              <a:rPr lang="en-US" sz="2400" dirty="0"/>
              <a:t>Also referred as “Descriptive Research” or “Associational Research”.</a:t>
            </a:r>
          </a:p>
          <a:p>
            <a:endParaRPr lang="en-US" dirty="0"/>
          </a:p>
        </p:txBody>
      </p:sp>
      <p:sp>
        <p:nvSpPr>
          <p:cNvPr id="4" name="Rectangle 3"/>
          <p:cNvSpPr/>
          <p:nvPr/>
        </p:nvSpPr>
        <p:spPr>
          <a:xfrm>
            <a:off x="0" y="3962400"/>
            <a:ext cx="8001000" cy="2456057"/>
          </a:xfrm>
          <a:prstGeom prst="rect">
            <a:avLst/>
          </a:prstGeom>
        </p:spPr>
        <p:txBody>
          <a:bodyPr wrap="square">
            <a:spAutoFit/>
          </a:bodyPr>
          <a:lstStyle/>
          <a:p>
            <a:pPr>
              <a:lnSpc>
                <a:spcPct val="80000"/>
              </a:lnSpc>
              <a:buFont typeface="Wingdings" pitchFamily="2" charset="2"/>
              <a:buNone/>
            </a:pPr>
            <a:r>
              <a:rPr lang="en-US" sz="2400" dirty="0"/>
              <a:t>        </a:t>
            </a:r>
            <a:r>
              <a:rPr lang="en-US" sz="2400" b="1" i="1" dirty="0"/>
              <a:t>Often  naturally occurring variables are:</a:t>
            </a:r>
          </a:p>
          <a:p>
            <a:pPr>
              <a:lnSpc>
                <a:spcPct val="80000"/>
              </a:lnSpc>
              <a:buFont typeface="Wingdings" pitchFamily="2" charset="2"/>
              <a:buNone/>
            </a:pPr>
            <a:endParaRPr lang="en-US" sz="2400" b="1" i="1" dirty="0">
              <a:solidFill>
                <a:schemeClr val="accent2">
                  <a:lumMod val="75000"/>
                </a:schemeClr>
              </a:solidFill>
            </a:endParaRPr>
          </a:p>
          <a:p>
            <a:pPr>
              <a:lnSpc>
                <a:spcPct val="80000"/>
              </a:lnSpc>
              <a:buFont typeface="Wingdings" pitchFamily="2" charset="2"/>
              <a:buNone/>
            </a:pPr>
            <a:r>
              <a:rPr lang="en-US" sz="2400" dirty="0">
                <a:solidFill>
                  <a:schemeClr val="accent2">
                    <a:lumMod val="75000"/>
                  </a:schemeClr>
                </a:solidFill>
                <a:effectLst>
                  <a:outerShdw blurRad="38100" dist="38100" dir="2700000" algn="tl">
                    <a:srgbClr val="C0C0C0"/>
                  </a:outerShdw>
                </a:effectLst>
              </a:rPr>
              <a:t>	</a:t>
            </a:r>
            <a:r>
              <a:rPr lang="en-US" sz="2400" dirty="0">
                <a:solidFill>
                  <a:schemeClr val="tx2">
                    <a:lumMod val="75000"/>
                  </a:schemeClr>
                </a:solidFill>
                <a:effectLst>
                  <a:outerShdw blurRad="38100" dist="38100" dir="2700000" algn="tl">
                    <a:srgbClr val="C0C0C0"/>
                  </a:outerShdw>
                </a:effectLst>
              </a:rPr>
              <a:t>Intelligence and GPA</a:t>
            </a:r>
          </a:p>
          <a:p>
            <a:pPr>
              <a:lnSpc>
                <a:spcPct val="80000"/>
              </a:lnSpc>
            </a:pPr>
            <a:br>
              <a:rPr lang="en-US" sz="2400" dirty="0">
                <a:solidFill>
                  <a:schemeClr val="tx2">
                    <a:lumMod val="75000"/>
                  </a:schemeClr>
                </a:solidFill>
                <a:effectLst>
                  <a:outerShdw blurRad="38100" dist="38100" dir="2700000" algn="tl">
                    <a:srgbClr val="C0C0C0"/>
                  </a:outerShdw>
                </a:effectLst>
              </a:rPr>
            </a:br>
            <a:r>
              <a:rPr lang="en-US" sz="2400" dirty="0">
                <a:solidFill>
                  <a:schemeClr val="tx2">
                    <a:lumMod val="75000"/>
                  </a:schemeClr>
                </a:solidFill>
                <a:effectLst>
                  <a:outerShdw blurRad="38100" dist="38100" dir="2700000" algn="tl">
                    <a:srgbClr val="C0C0C0"/>
                  </a:outerShdw>
                </a:effectLst>
              </a:rPr>
              <a:t>           Aggression and watching TV Shows</a:t>
            </a:r>
          </a:p>
          <a:p>
            <a:pPr>
              <a:lnSpc>
                <a:spcPct val="80000"/>
              </a:lnSpc>
              <a:buFont typeface="Wingdings" pitchFamily="2" charset="2"/>
              <a:buNone/>
            </a:pPr>
            <a:endParaRPr lang="en-US" sz="2400" dirty="0">
              <a:solidFill>
                <a:schemeClr val="tx2">
                  <a:lumMod val="75000"/>
                </a:schemeClr>
              </a:solidFill>
              <a:effectLst>
                <a:outerShdw blurRad="38100" dist="38100" dir="2700000" algn="tl">
                  <a:srgbClr val="C0C0C0"/>
                </a:outerShdw>
              </a:effectLst>
            </a:endParaRPr>
          </a:p>
          <a:p>
            <a:pPr>
              <a:lnSpc>
                <a:spcPct val="80000"/>
              </a:lnSpc>
              <a:buFont typeface="Wingdings" pitchFamily="2" charset="2"/>
              <a:buNone/>
            </a:pPr>
            <a:r>
              <a:rPr lang="en-US" sz="2400" dirty="0">
                <a:solidFill>
                  <a:schemeClr val="tx2">
                    <a:lumMod val="75000"/>
                  </a:schemeClr>
                </a:solidFill>
                <a:effectLst>
                  <a:outerShdw blurRad="38100" dist="38100" dir="2700000" algn="tl">
                    <a:srgbClr val="C0C0C0"/>
                  </a:outerShdw>
                </a:effectLst>
              </a:rPr>
              <a:t>	 Alcohol consumption and driving ability</a:t>
            </a:r>
          </a:p>
          <a:p>
            <a:pPr>
              <a:lnSpc>
                <a:spcPct val="80000"/>
              </a:lnSpc>
              <a:buFont typeface="Wingdings" pitchFamily="2" charset="2"/>
              <a:buNone/>
            </a:pPr>
            <a:r>
              <a:rPr lang="en-US" sz="2400" dirty="0">
                <a:solidFill>
                  <a:schemeClr val="tx2">
                    <a:lumMod val="75000"/>
                  </a:schemeClr>
                </a:solidFill>
                <a:effectLst>
                  <a:outerShdw blurRad="38100" dist="38100" dir="2700000" algn="tl">
                    <a:srgbClr val="C0C0C0"/>
                  </a:outerShdw>
                </a:effectLst>
              </a:rPr>
              <a:t>	</a:t>
            </a:r>
            <a:endParaRPr lang="en-US" sz="2400" dirty="0">
              <a:solidFill>
                <a:schemeClr val="tx2">
                  <a:lumMod val="7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279400" y="2286000"/>
            <a:ext cx="8839200" cy="1371600"/>
          </a:xfrm>
          <a:prstGeom prst="rect">
            <a:avLst/>
          </a:prstGeom>
          <a:solidFill>
            <a:schemeClr val="accent1">
              <a:lumMod val="75000"/>
            </a:schemeClr>
          </a:solidFill>
          <a:ln w="9525">
            <a:noFill/>
            <a:miter lim="800000"/>
            <a:headEnd/>
            <a:tailEnd/>
          </a:ln>
          <a:effectLst/>
        </p:spPr>
        <p:txBody>
          <a:bodyPr anchor="ctr"/>
          <a:lstStyle/>
          <a:p>
            <a:pPr eaLnBrk="1" hangingPunct="1"/>
            <a:r>
              <a:rPr lang="en-US" sz="4500" b="1" dirty="0">
                <a:solidFill>
                  <a:schemeClr val="accent1">
                    <a:lumMod val="40000"/>
                    <a:lumOff val="60000"/>
                  </a:schemeClr>
                </a:solidFill>
                <a:effectLst>
                  <a:outerShdw blurRad="38100" dist="38100" dir="2700000" algn="tl">
                    <a:srgbClr val="C0C0C0"/>
                  </a:outerShdw>
                </a:effectLst>
              </a:rPr>
              <a:t>Basic steps in </a:t>
            </a:r>
            <a:br>
              <a:rPr lang="en-US" sz="4500" b="1" dirty="0">
                <a:solidFill>
                  <a:schemeClr val="accent1"/>
                </a:solidFill>
                <a:effectLst>
                  <a:outerShdw blurRad="38100" dist="38100" dir="2700000" algn="tl">
                    <a:srgbClr val="C0C0C0"/>
                  </a:outerShdw>
                </a:effectLst>
              </a:rPr>
            </a:br>
            <a:r>
              <a:rPr lang="en-US" sz="4500" b="1" dirty="0">
                <a:solidFill>
                  <a:schemeClr val="bg2"/>
                </a:solidFill>
                <a:effectLst>
                  <a:outerShdw blurRad="38100" dist="38100" dir="2700000" algn="tl">
                    <a:srgbClr val="C0C0C0"/>
                  </a:outerShdw>
                </a:effectLst>
              </a:rPr>
              <a:t>		</a:t>
            </a:r>
            <a:r>
              <a:rPr lang="en-US" sz="4500" b="1" i="1" dirty="0">
                <a:solidFill>
                  <a:schemeClr val="bg2"/>
                </a:solidFill>
                <a:effectLst>
                  <a:outerShdw blurRad="38100" dist="38100" dir="2700000" algn="tl">
                    <a:srgbClr val="C0C0C0"/>
                  </a:outerShdw>
                </a:effectLst>
              </a:rPr>
              <a:t>Correlational Research</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295400" y="228600"/>
            <a:ext cx="6629400" cy="1066800"/>
          </a:xfrm>
          <a:solidFill>
            <a:schemeClr val="bg1"/>
          </a:solidFill>
        </p:spPr>
        <p:txBody>
          <a:bodyPr>
            <a:normAutofit/>
          </a:bodyPr>
          <a:lstStyle/>
          <a:p>
            <a:r>
              <a:rPr lang="en-US" sz="3400" dirty="0"/>
              <a:t> problem selection</a:t>
            </a:r>
          </a:p>
        </p:txBody>
      </p:sp>
      <p:sp>
        <p:nvSpPr>
          <p:cNvPr id="20483" name="Rectangle 3"/>
          <p:cNvSpPr>
            <a:spLocks noGrp="1" noChangeArrowheads="1"/>
          </p:cNvSpPr>
          <p:nvPr>
            <p:ph idx="1"/>
          </p:nvPr>
        </p:nvSpPr>
        <p:spPr/>
        <p:txBody>
          <a:bodyPr>
            <a:normAutofit/>
          </a:bodyPr>
          <a:lstStyle/>
          <a:p>
            <a:r>
              <a:rPr lang="en-US" dirty="0"/>
              <a:t>The description of problem in hand, which need to be analyzed.</a:t>
            </a:r>
          </a:p>
          <a:p>
            <a:r>
              <a:rPr lang="en-US" dirty="0"/>
              <a:t>The problem have to be selected, defined and delimited.</a:t>
            </a:r>
          </a:p>
          <a:p>
            <a:endParaRPr lang="en-US" dirty="0"/>
          </a:p>
          <a:p>
            <a:pPr lvl="1"/>
            <a:r>
              <a:rPr lang="en-US" sz="2800" dirty="0"/>
              <a:t>Is variable X related to Y?</a:t>
            </a:r>
          </a:p>
          <a:p>
            <a:pPr lvl="1"/>
            <a:r>
              <a:rPr lang="en-US" sz="2800" dirty="0"/>
              <a:t>How well does variable X predict variable Y?</a:t>
            </a:r>
          </a:p>
          <a:p>
            <a:pPr lvl="1"/>
            <a:endParaRPr lang="en-US" dirty="0"/>
          </a:p>
        </p:txBody>
      </p:sp>
      <p:sp>
        <p:nvSpPr>
          <p:cNvPr id="4" name="Rectangle 3"/>
          <p:cNvSpPr/>
          <p:nvPr/>
        </p:nvSpPr>
        <p:spPr>
          <a:xfrm>
            <a:off x="228600" y="5181600"/>
            <a:ext cx="7848600" cy="1384995"/>
          </a:xfrm>
          <a:prstGeom prst="rect">
            <a:avLst/>
          </a:prstGeom>
        </p:spPr>
        <p:txBody>
          <a:bodyPr wrap="square">
            <a:spAutoFit/>
          </a:bodyPr>
          <a:lstStyle/>
          <a:p>
            <a:pPr lvl="1">
              <a:buFont typeface="Wingdings" pitchFamily="2" charset="2"/>
              <a:buChar char="§"/>
            </a:pPr>
            <a:r>
              <a:rPr lang="en-US" sz="2800" dirty="0">
                <a:solidFill>
                  <a:schemeClr val="tx1">
                    <a:tint val="85000"/>
                  </a:schemeClr>
                </a:solidFill>
              </a:rPr>
              <a:t> What relationships exist among a number   </a:t>
            </a:r>
          </a:p>
          <a:p>
            <a:pPr lvl="1"/>
            <a:r>
              <a:rPr lang="en-US" sz="2800" dirty="0">
                <a:solidFill>
                  <a:schemeClr val="tx1">
                    <a:tint val="85000"/>
                  </a:schemeClr>
                </a:solidFill>
              </a:rPr>
              <a:t>   of variables and what predictions can be   </a:t>
            </a:r>
          </a:p>
          <a:p>
            <a:pPr lvl="1"/>
            <a:r>
              <a:rPr lang="en-US" sz="2800" dirty="0">
                <a:solidFill>
                  <a:schemeClr val="tx1">
                    <a:tint val="85000"/>
                  </a:schemeClr>
                </a:solidFill>
              </a:rPr>
              <a:t>   made based in them?</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457200" y="1600200"/>
            <a:ext cx="7239000" cy="4846320"/>
          </a:xfrm>
        </p:spPr>
        <p:txBody>
          <a:bodyPr>
            <a:normAutofit/>
          </a:bodyPr>
          <a:lstStyle/>
          <a:p>
            <a:r>
              <a:rPr lang="en-US" dirty="0"/>
              <a:t>Use random sampling techniques.</a:t>
            </a:r>
          </a:p>
          <a:p>
            <a:r>
              <a:rPr lang="en-US" dirty="0"/>
              <a:t>Sample size is at least 50 (Gay, 2003).</a:t>
            </a:r>
          </a:p>
          <a:p>
            <a:r>
              <a:rPr lang="en-US" dirty="0"/>
              <a:t>Samples larger than 50 are much more likely to provide meaningful results. (</a:t>
            </a:r>
            <a:r>
              <a:rPr lang="en-US" dirty="0" err="1"/>
              <a:t>Fraenkel</a:t>
            </a:r>
            <a:r>
              <a:rPr lang="en-US" dirty="0"/>
              <a:t> &amp; </a:t>
            </a:r>
            <a:r>
              <a:rPr lang="en-US" dirty="0" err="1"/>
              <a:t>Wallen</a:t>
            </a:r>
            <a:r>
              <a:rPr lang="en-US" dirty="0"/>
              <a:t>, 2005).</a:t>
            </a:r>
          </a:p>
          <a:p>
            <a:r>
              <a:rPr lang="en-US" dirty="0"/>
              <a:t>It is important to select valid, reliable measures of variables. If the data is inadequate it will result in inaccurate correlational coefficient (Gay,2003).</a:t>
            </a:r>
            <a:endParaRPr lang="en-GB" dirty="0"/>
          </a:p>
        </p:txBody>
      </p:sp>
      <p:sp>
        <p:nvSpPr>
          <p:cNvPr id="22532" name="Rectangle 4"/>
          <p:cNvSpPr>
            <a:spLocks noChangeArrowheads="1"/>
          </p:cNvSpPr>
          <p:nvPr/>
        </p:nvSpPr>
        <p:spPr bwMode="auto">
          <a:xfrm>
            <a:off x="228600" y="304800"/>
            <a:ext cx="7848600" cy="1066800"/>
          </a:xfrm>
          <a:prstGeom prst="rect">
            <a:avLst/>
          </a:prstGeom>
          <a:solidFill>
            <a:schemeClr val="bg1"/>
          </a:solidFill>
          <a:ln w="9525">
            <a:noFill/>
            <a:miter lim="800000"/>
            <a:headEnd/>
            <a:tailEnd/>
          </a:ln>
          <a:effectLst/>
        </p:spPr>
        <p:txBody>
          <a:bodyPr anchor="ctr"/>
          <a:lstStyle/>
          <a:p>
            <a:pPr algn="ctr" eaLnBrk="1" hangingPunct="1"/>
            <a:r>
              <a:rPr lang="en-US" sz="3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Sample Selection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7620000" cy="3046988"/>
          </a:xfrm>
          <a:prstGeom prst="rect">
            <a:avLst/>
          </a:prstGeom>
        </p:spPr>
        <p:txBody>
          <a:bodyPr wrap="square">
            <a:spAutoFit/>
          </a:bodyPr>
          <a:lstStyle/>
          <a:p>
            <a:pPr>
              <a:buFont typeface="Arial" pitchFamily="34" charset="0"/>
              <a:buChar char="•"/>
            </a:pPr>
            <a:r>
              <a:rPr lang="en-US" sz="2800" dirty="0"/>
              <a:t> Data sometimes can be collected from records of one sort or another(grade transcripts, for example), most correlational studies involve the administration of some type of instrument (tests, questionnaires, and so on) and sometimes observation.</a:t>
            </a:r>
          </a:p>
          <a:p>
            <a:endParaRPr lang="en-US" sz="2400" b="1" dirty="0"/>
          </a:p>
        </p:txBody>
      </p:sp>
      <p:sp>
        <p:nvSpPr>
          <p:cNvPr id="4" name="Rectangle 3"/>
          <p:cNvSpPr/>
          <p:nvPr/>
        </p:nvSpPr>
        <p:spPr>
          <a:xfrm>
            <a:off x="304800" y="4724400"/>
            <a:ext cx="7543800" cy="954107"/>
          </a:xfrm>
          <a:prstGeom prst="rect">
            <a:avLst/>
          </a:prstGeom>
        </p:spPr>
        <p:txBody>
          <a:bodyPr wrap="square">
            <a:spAutoFit/>
          </a:bodyPr>
          <a:lstStyle/>
          <a:p>
            <a:pPr>
              <a:buFont typeface="Arial" pitchFamily="34" charset="0"/>
              <a:buChar char="•"/>
            </a:pPr>
            <a:r>
              <a:rPr lang="en-US" sz="2800" dirty="0"/>
              <a:t> Instruments to be used has to be </a:t>
            </a:r>
            <a:r>
              <a:rPr lang="en-US" sz="2800" i="1" dirty="0">
                <a:solidFill>
                  <a:schemeClr val="accent1">
                    <a:lumMod val="75000"/>
                  </a:schemeClr>
                </a:solidFill>
              </a:rPr>
              <a:t>valid, reliable and should yield quantitative data.</a:t>
            </a:r>
          </a:p>
        </p:txBody>
      </p:sp>
      <p:sp>
        <p:nvSpPr>
          <p:cNvPr id="5" name="Rectangle 4"/>
          <p:cNvSpPr/>
          <p:nvPr/>
        </p:nvSpPr>
        <p:spPr>
          <a:xfrm>
            <a:off x="609600" y="685800"/>
            <a:ext cx="6906891" cy="615553"/>
          </a:xfrm>
          <a:prstGeom prst="rect">
            <a:avLst/>
          </a:prstGeom>
        </p:spPr>
        <p:txBody>
          <a:bodyPr wrap="none">
            <a:spAutoFit/>
          </a:bodyPr>
          <a:lstStyle/>
          <a:p>
            <a:r>
              <a:rPr lang="en-US" sz="3400" b="1" cap="all"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ea typeface="+mj-ea"/>
                <a:cs typeface="+mj-cs"/>
              </a:rPr>
              <a:t>Instrumentation &amp; Validation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228600" y="1905000"/>
            <a:ext cx="7924800" cy="1676400"/>
          </a:xfrm>
          <a:prstGeom prst="rect">
            <a:avLst/>
          </a:prstGeom>
          <a:noFill/>
          <a:ln w="9525">
            <a:noFill/>
            <a:miter lim="800000"/>
            <a:headEnd/>
            <a:tailEnd/>
          </a:ln>
          <a:effectLst/>
        </p:spPr>
        <p:txBody>
          <a:bodyPr lIns="92075" tIns="46038" rIns="92075" bIns="46038"/>
          <a:lstStyle/>
          <a:p>
            <a:pPr marL="274320" indent="-274320">
              <a:spcBef>
                <a:spcPts val="600"/>
              </a:spcBef>
              <a:buClr>
                <a:schemeClr val="tx2"/>
              </a:buClr>
              <a:buSzPct val="73000"/>
              <a:buFont typeface="Wingdings 2"/>
              <a:buChar char=""/>
            </a:pPr>
            <a:r>
              <a:rPr lang="en-US" sz="3200" b="1" dirty="0">
                <a:latin typeface="Arial" charset="0"/>
              </a:rPr>
              <a:t> </a:t>
            </a:r>
            <a:r>
              <a:rPr lang="en-US" sz="2600" dirty="0"/>
              <a:t>Two or more scores are obtained for each member of the sample, one score for each variable of interest, and the paired scores are then correlated.</a:t>
            </a:r>
          </a:p>
        </p:txBody>
      </p:sp>
      <p:sp>
        <p:nvSpPr>
          <p:cNvPr id="3" name="Rectangle 2"/>
          <p:cNvSpPr/>
          <p:nvPr/>
        </p:nvSpPr>
        <p:spPr>
          <a:xfrm>
            <a:off x="228600" y="4038600"/>
            <a:ext cx="6629400" cy="892552"/>
          </a:xfrm>
          <a:prstGeom prst="rect">
            <a:avLst/>
          </a:prstGeom>
        </p:spPr>
        <p:txBody>
          <a:bodyPr wrap="square">
            <a:spAutoFit/>
          </a:bodyPr>
          <a:lstStyle/>
          <a:p>
            <a:pPr marL="274320" indent="-274320">
              <a:spcBef>
                <a:spcPts val="600"/>
              </a:spcBef>
              <a:buClr>
                <a:schemeClr val="tx2"/>
              </a:buClr>
              <a:buSzPct val="73000"/>
              <a:buFont typeface="Wingdings 2"/>
              <a:buChar char=""/>
            </a:pPr>
            <a:r>
              <a:rPr lang="en-US" sz="2600" dirty="0"/>
              <a:t>The result is expressed as a correlation coefficient.</a:t>
            </a:r>
          </a:p>
        </p:txBody>
      </p:sp>
      <p:sp>
        <p:nvSpPr>
          <p:cNvPr id="4" name="Rectangle 3"/>
          <p:cNvSpPr/>
          <p:nvPr/>
        </p:nvSpPr>
        <p:spPr>
          <a:xfrm>
            <a:off x="838200" y="762000"/>
            <a:ext cx="5747471" cy="677108"/>
          </a:xfrm>
          <a:prstGeom prst="rect">
            <a:avLst/>
          </a:prstGeom>
        </p:spPr>
        <p:txBody>
          <a:bodyPr wrap="none">
            <a:spAutoFit/>
          </a:bodyPr>
          <a:lstStyle/>
          <a:p>
            <a:pPr indent="-342900">
              <a:spcBef>
                <a:spcPct val="20000"/>
              </a:spcBef>
              <a:buClr>
                <a:schemeClr val="accent2"/>
              </a:buClr>
              <a:buSzPct val="80000"/>
            </a:pPr>
            <a:r>
              <a:rPr lang="en-US" sz="3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design and procedure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381000" y="1676400"/>
            <a:ext cx="8229600" cy="685800"/>
          </a:xfrm>
        </p:spPr>
        <p:txBody>
          <a:bodyPr>
            <a:normAutofit fontScale="92500" lnSpcReduction="20000"/>
          </a:bodyPr>
          <a:lstStyle/>
          <a:p>
            <a:r>
              <a:rPr lang="en-US" dirty="0"/>
              <a:t>Basic design used in correlational research is straight forward.</a:t>
            </a:r>
          </a:p>
          <a:p>
            <a:pPr>
              <a:buFont typeface="Wingdings" pitchFamily="2" charset="2"/>
              <a:buNone/>
            </a:pPr>
            <a:endParaRPr lang="en-US" dirty="0"/>
          </a:p>
        </p:txBody>
      </p:sp>
      <p:sp>
        <p:nvSpPr>
          <p:cNvPr id="24580" name="Rectangle 4"/>
          <p:cNvSpPr>
            <a:spLocks noChangeArrowheads="1"/>
          </p:cNvSpPr>
          <p:nvPr/>
        </p:nvSpPr>
        <p:spPr bwMode="auto">
          <a:xfrm>
            <a:off x="1066800" y="304800"/>
            <a:ext cx="7772400" cy="1066800"/>
          </a:xfrm>
          <a:prstGeom prst="rect">
            <a:avLst/>
          </a:prstGeom>
          <a:noFill/>
          <a:ln w="9525">
            <a:noFill/>
            <a:miter lim="800000"/>
            <a:headEnd/>
            <a:tailEnd/>
          </a:ln>
          <a:effectLst/>
        </p:spPr>
        <p:txBody>
          <a:bodyPr anchor="ctr"/>
          <a:lstStyle/>
          <a:p>
            <a:pPr eaLnBrk="1" hangingPunct="1"/>
            <a:r>
              <a:rPr lang="en-US" sz="3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Design and procedures</a:t>
            </a:r>
          </a:p>
        </p:txBody>
      </p:sp>
      <p:sp>
        <p:nvSpPr>
          <p:cNvPr id="24581" name="Text Box 5"/>
          <p:cNvSpPr txBox="1">
            <a:spLocks noChangeArrowheads="1"/>
          </p:cNvSpPr>
          <p:nvPr/>
        </p:nvSpPr>
        <p:spPr bwMode="auto">
          <a:xfrm>
            <a:off x="457200" y="2438400"/>
            <a:ext cx="7543800" cy="4016375"/>
          </a:xfrm>
          <a:prstGeom prst="rect">
            <a:avLst/>
          </a:prstGeom>
          <a:noFill/>
          <a:ln w="76200">
            <a:solidFill>
              <a:srgbClr val="000000"/>
            </a:solidFill>
            <a:miter lim="800000"/>
            <a:headEnd/>
            <a:tailEnd/>
          </a:ln>
          <a:effectLst/>
        </p:spPr>
        <p:txBody>
          <a:bodyPr>
            <a:spAutoFit/>
          </a:bodyPr>
          <a:lstStyle/>
          <a:p>
            <a:pPr>
              <a:spcBef>
                <a:spcPct val="50000"/>
              </a:spcBef>
            </a:pPr>
            <a:r>
              <a:rPr lang="en-US" dirty="0"/>
              <a:t>			</a:t>
            </a:r>
            <a:r>
              <a:rPr lang="en-US" b="1" dirty="0">
                <a:solidFill>
                  <a:srgbClr val="000099"/>
                </a:solidFill>
                <a:effectLst>
                  <a:outerShdw blurRad="38100" dist="38100" dir="2700000" algn="tl">
                    <a:srgbClr val="C0C0C0"/>
                  </a:outerShdw>
                </a:effectLst>
              </a:rPr>
              <a:t>	     </a:t>
            </a:r>
            <a:r>
              <a:rPr lang="en-US" sz="2500" b="1" dirty="0">
                <a:solidFill>
                  <a:schemeClr val="accent1">
                    <a:lumMod val="75000"/>
                  </a:schemeClr>
                </a:solidFill>
                <a:effectLst>
                  <a:outerShdw blurRad="38100" dist="38100" dir="2700000" algn="tl">
                    <a:srgbClr val="C0C0C0"/>
                  </a:outerShdw>
                </a:effectLst>
              </a:rPr>
              <a:t>Observations</a:t>
            </a:r>
          </a:p>
          <a:p>
            <a:pPr>
              <a:spcBef>
                <a:spcPct val="50000"/>
              </a:spcBef>
            </a:pPr>
            <a:r>
              <a:rPr lang="en-US" sz="2000" dirty="0">
                <a:solidFill>
                  <a:srgbClr val="000099"/>
                </a:solidFill>
              </a:rPr>
              <a:t>  </a:t>
            </a:r>
            <a:r>
              <a:rPr lang="en-US" sz="2000" dirty="0">
                <a:solidFill>
                  <a:schemeClr val="accent1">
                    <a:lumMod val="75000"/>
                  </a:schemeClr>
                </a:solidFill>
              </a:rPr>
              <a:t> </a:t>
            </a:r>
            <a:r>
              <a:rPr lang="en-US" sz="2500" b="1" dirty="0">
                <a:solidFill>
                  <a:schemeClr val="accent1">
                    <a:lumMod val="75000"/>
                  </a:schemeClr>
                </a:solidFill>
                <a:effectLst>
                  <a:outerShdw blurRad="38100" dist="38100" dir="2700000" algn="tl">
                    <a:srgbClr val="C0C0C0"/>
                  </a:outerShdw>
                </a:effectLst>
              </a:rPr>
              <a:t>Respondents</a:t>
            </a:r>
            <a:r>
              <a:rPr lang="en-US" sz="2500" b="1" dirty="0">
                <a:solidFill>
                  <a:srgbClr val="000099"/>
                </a:solidFill>
                <a:effectLst>
                  <a:outerShdw blurRad="38100" dist="38100" dir="2700000" algn="tl">
                    <a:srgbClr val="C0C0C0"/>
                  </a:outerShdw>
                </a:effectLst>
              </a:rPr>
              <a:t>	</a:t>
            </a:r>
            <a:r>
              <a:rPr lang="en-US" sz="2500" b="1" dirty="0">
                <a:effectLst>
                  <a:outerShdw blurRad="38100" dist="38100" dir="2700000" algn="tl">
                    <a:srgbClr val="C0C0C0"/>
                  </a:outerShdw>
                </a:effectLst>
              </a:rPr>
              <a:t>	O</a:t>
            </a:r>
            <a:r>
              <a:rPr lang="en-US" sz="2500" b="1" baseline="-25000" dirty="0">
                <a:effectLst>
                  <a:outerShdw blurRad="38100" dist="38100" dir="2700000" algn="tl">
                    <a:srgbClr val="C0C0C0"/>
                  </a:outerShdw>
                </a:effectLst>
              </a:rPr>
              <a:t>1		     </a:t>
            </a:r>
            <a:r>
              <a:rPr lang="en-US" sz="2500" b="1" dirty="0">
                <a:effectLst>
                  <a:outerShdw blurRad="38100" dist="38100" dir="2700000" algn="tl">
                    <a:srgbClr val="C0C0C0"/>
                  </a:outerShdw>
                </a:effectLst>
              </a:rPr>
              <a:t>O</a:t>
            </a:r>
            <a:r>
              <a:rPr lang="en-US" sz="2500" b="1" baseline="-25000" dirty="0">
                <a:effectLst>
                  <a:outerShdw blurRad="38100" dist="38100" dir="2700000" algn="tl">
                    <a:srgbClr val="C0C0C0"/>
                  </a:outerShdw>
                </a:effectLst>
              </a:rPr>
              <a:t>2</a:t>
            </a:r>
            <a:r>
              <a:rPr lang="en-US" sz="2000" baseline="-25000" dirty="0"/>
              <a:t>                    </a:t>
            </a:r>
            <a:r>
              <a:rPr lang="en-US" sz="2500" baseline="-25000" dirty="0"/>
              <a:t>	</a:t>
            </a:r>
            <a:r>
              <a:rPr lang="en-US" sz="2500" dirty="0"/>
              <a:t>A		    ________	        ________</a:t>
            </a:r>
          </a:p>
          <a:p>
            <a:pPr>
              <a:spcBef>
                <a:spcPct val="50000"/>
              </a:spcBef>
            </a:pPr>
            <a:r>
              <a:rPr lang="en-US" sz="2500" dirty="0"/>
              <a:t>	B		    ________	        ________</a:t>
            </a:r>
          </a:p>
          <a:p>
            <a:pPr>
              <a:spcBef>
                <a:spcPct val="50000"/>
              </a:spcBef>
            </a:pPr>
            <a:r>
              <a:rPr lang="en-US" sz="2500" dirty="0"/>
              <a:t>	</a:t>
            </a:r>
            <a:r>
              <a:rPr lang="en-US" sz="2500" b="1" dirty="0"/>
              <a:t>C</a:t>
            </a:r>
            <a:r>
              <a:rPr lang="en-US" sz="2500" dirty="0"/>
              <a:t>		    ________         ________</a:t>
            </a:r>
          </a:p>
          <a:p>
            <a:pPr>
              <a:spcBef>
                <a:spcPct val="50000"/>
              </a:spcBef>
            </a:pPr>
            <a:r>
              <a:rPr lang="en-US" sz="2500" dirty="0"/>
              <a:t>	D	              ________	        ________</a:t>
            </a:r>
          </a:p>
          <a:p>
            <a:pPr>
              <a:spcBef>
                <a:spcPct val="50000"/>
              </a:spcBef>
            </a:pPr>
            <a:r>
              <a:rPr lang="en-US" sz="2500" dirty="0"/>
              <a:t>	E	              ________	        ________</a:t>
            </a:r>
          </a:p>
          <a:p>
            <a:pPr>
              <a:spcBef>
                <a:spcPct val="50000"/>
              </a:spcBef>
            </a:pPr>
            <a:endParaRPr lang="en-US" sz="1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457200" y="1828800"/>
            <a:ext cx="7239000" cy="1676400"/>
          </a:xfrm>
          <a:ln>
            <a:solidFill>
              <a:schemeClr val="accent1">
                <a:lumMod val="75000"/>
              </a:schemeClr>
            </a:solidFill>
          </a:ln>
        </p:spPr>
        <p:txBody>
          <a:bodyPr/>
          <a:lstStyle/>
          <a:p>
            <a:r>
              <a:rPr lang="en-US" i="1" dirty="0">
                <a:solidFill>
                  <a:schemeClr val="accent1">
                    <a:lumMod val="75000"/>
                  </a:schemeClr>
                </a:solidFill>
                <a:effectLst>
                  <a:outerShdw blurRad="38100" dist="38100" dir="2700000" algn="tl">
                    <a:srgbClr val="C0C0C0"/>
                  </a:outerShdw>
                </a:effectLst>
              </a:rPr>
              <a:t>Collect the data </a:t>
            </a:r>
            <a:r>
              <a:rPr lang="en-US" dirty="0">
                <a:solidFill>
                  <a:schemeClr val="accent1">
                    <a:lumMod val="75000"/>
                  </a:schemeClr>
                </a:solidFill>
              </a:rPr>
              <a:t> </a:t>
            </a:r>
            <a:r>
              <a:rPr lang="en-US" dirty="0"/>
              <a:t>for each of the variables to be studied with the use of the instruments the researcher has prepared/ selected.</a:t>
            </a:r>
          </a:p>
        </p:txBody>
      </p:sp>
      <p:sp>
        <p:nvSpPr>
          <p:cNvPr id="28676" name="Rectangle 4"/>
          <p:cNvSpPr>
            <a:spLocks noChangeArrowheads="1"/>
          </p:cNvSpPr>
          <p:nvPr/>
        </p:nvSpPr>
        <p:spPr bwMode="auto">
          <a:xfrm>
            <a:off x="228600" y="381000"/>
            <a:ext cx="7696200" cy="1066800"/>
          </a:xfrm>
          <a:prstGeom prst="rect">
            <a:avLst/>
          </a:prstGeom>
          <a:solidFill>
            <a:schemeClr val="bg1"/>
          </a:solidFill>
          <a:ln w="9525">
            <a:noFill/>
            <a:miter lim="800000"/>
            <a:headEnd/>
            <a:tailEnd/>
          </a:ln>
          <a:effectLst/>
        </p:spPr>
        <p:txBody>
          <a:bodyPr anchor="ctr"/>
          <a:lstStyle/>
          <a:p>
            <a:pPr algn="ctr" eaLnBrk="1" hangingPunct="1"/>
            <a:r>
              <a:rPr lang="en-US" sz="3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Data Collection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09800"/>
            <a:ext cx="7696200" cy="3785652"/>
          </a:xfrm>
          <a:prstGeom prst="rect">
            <a:avLst/>
          </a:prstGeom>
        </p:spPr>
        <p:txBody>
          <a:bodyPr wrap="square">
            <a:spAutoFit/>
          </a:bodyPr>
          <a:lstStyle/>
          <a:p>
            <a:pPr>
              <a:buFont typeface="Arial" pitchFamily="34" charset="0"/>
              <a:buChar char="•"/>
            </a:pPr>
            <a:r>
              <a:rPr lang="en-US" sz="2400" dirty="0"/>
              <a:t> Correlation of two variables results in correlation coefficient. </a:t>
            </a:r>
          </a:p>
          <a:p>
            <a:pPr>
              <a:buFont typeface="Arial" pitchFamily="34" charset="0"/>
              <a:buChar char="•"/>
            </a:pPr>
            <a:endParaRPr lang="en-US" sz="2400" dirty="0"/>
          </a:p>
          <a:p>
            <a:pPr>
              <a:buFont typeface="Arial" pitchFamily="34" charset="0"/>
              <a:buChar char="•"/>
            </a:pPr>
            <a:r>
              <a:rPr lang="en-US" sz="2400" dirty="0"/>
              <a:t> Correlation coefficient is a decimal number between 0 and -1 and between 0 and +1. </a:t>
            </a:r>
          </a:p>
          <a:p>
            <a:endParaRPr lang="en-US" sz="2400" dirty="0"/>
          </a:p>
          <a:p>
            <a:pPr>
              <a:buFont typeface="Arial" pitchFamily="34" charset="0"/>
              <a:buChar char="•"/>
            </a:pPr>
            <a:r>
              <a:rPr lang="en-US" sz="2400" dirty="0"/>
              <a:t> Typically the </a:t>
            </a:r>
            <a:r>
              <a:rPr lang="en-US" sz="2400" b="1" i="1" dirty="0">
                <a:solidFill>
                  <a:schemeClr val="accent1">
                    <a:lumMod val="75000"/>
                  </a:schemeClr>
                </a:solidFill>
                <a:effectLst>
                  <a:outerShdw blurRad="38100" dist="38100" dir="2700000" algn="tl">
                    <a:srgbClr val="C0C0C0"/>
                  </a:outerShdw>
                </a:effectLst>
              </a:rPr>
              <a:t>Pearson’s Product Moment Correlation</a:t>
            </a:r>
            <a:r>
              <a:rPr lang="en-US" sz="2400" dirty="0">
                <a:solidFill>
                  <a:schemeClr val="accent1">
                    <a:lumMod val="75000"/>
                  </a:schemeClr>
                </a:solidFill>
              </a:rPr>
              <a:t> </a:t>
            </a:r>
            <a:r>
              <a:rPr lang="en-US" sz="2400" b="1" i="1" dirty="0">
                <a:solidFill>
                  <a:schemeClr val="accent1">
                    <a:lumMod val="75000"/>
                  </a:schemeClr>
                </a:solidFill>
                <a:effectLst>
                  <a:outerShdw blurRad="38100" dist="38100" dir="2700000" algn="tl">
                    <a:srgbClr val="C0C0C0"/>
                  </a:outerShdw>
                </a:effectLst>
              </a:rPr>
              <a:t>Coefficient or the Pearson’s r Correlation Coefficient </a:t>
            </a:r>
            <a:r>
              <a:rPr lang="en-US" sz="2400" dirty="0"/>
              <a:t>is used for correlation analyses.</a:t>
            </a:r>
            <a:endParaRPr lang="en-GB" sz="2400" dirty="0"/>
          </a:p>
        </p:txBody>
      </p:sp>
      <p:sp useBgFill="1">
        <p:nvSpPr>
          <p:cNvPr id="5" name="Rectangle 4"/>
          <p:cNvSpPr/>
          <p:nvPr/>
        </p:nvSpPr>
        <p:spPr>
          <a:xfrm>
            <a:off x="762000" y="838200"/>
            <a:ext cx="7086600" cy="615553"/>
          </a:xfrm>
          <a:prstGeom prst="rect">
            <a:avLst/>
          </a:prstGeom>
        </p:spPr>
        <p:txBody>
          <a:bodyPr wrap="square">
            <a:spAutoFit/>
          </a:bodyPr>
          <a:lstStyle/>
          <a:p>
            <a:r>
              <a:rPr lang="en-US" sz="3400" b="1" cap="all"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ea typeface="+mj-ea"/>
                <a:cs typeface="+mj-cs"/>
              </a:rPr>
              <a:t>Data analysis techniques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Continued</a:t>
            </a:r>
            <a:endParaRPr lang="en-GB" dirty="0"/>
          </a:p>
        </p:txBody>
      </p:sp>
      <p:sp>
        <p:nvSpPr>
          <p:cNvPr id="3" name="Content Placeholder 2"/>
          <p:cNvSpPr>
            <a:spLocks noGrp="1"/>
          </p:cNvSpPr>
          <p:nvPr>
            <p:ph idx="1"/>
          </p:nvPr>
        </p:nvSpPr>
        <p:spPr/>
        <p:txBody>
          <a:bodyPr>
            <a:normAutofit/>
          </a:bodyPr>
          <a:lstStyle/>
          <a:p>
            <a:pPr marL="0" indent="0">
              <a:buNone/>
            </a:pPr>
            <a:r>
              <a:rPr lang="en-US" b="1" dirty="0"/>
              <a:t>Pearson correlation</a:t>
            </a:r>
          </a:p>
          <a:p>
            <a:r>
              <a:rPr lang="en-US" dirty="0"/>
              <a:t>This technique is best for linear relationships.</a:t>
            </a:r>
          </a:p>
          <a:p>
            <a:r>
              <a:rPr lang="en-US" dirty="0"/>
              <a:t>example is height and weight of growing children. They are related follow a straight line.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GB" dirty="0"/>
          </a:p>
        </p:txBody>
      </p:sp>
      <p:graphicFrame>
        <p:nvGraphicFramePr>
          <p:cNvPr id="4" name="Chart 3"/>
          <p:cNvGraphicFramePr/>
          <p:nvPr>
            <p:extLst>
              <p:ext uri="{D42A27DB-BD31-4B8C-83A1-F6EECF244321}">
                <p14:modId xmlns:p14="http://schemas.microsoft.com/office/powerpoint/2010/main" val="3242868367"/>
              </p:ext>
            </p:extLst>
          </p:nvPr>
        </p:nvGraphicFramePr>
        <p:xfrm>
          <a:off x="2743200" y="4038600"/>
          <a:ext cx="4648200" cy="248517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800600" y="5867400"/>
            <a:ext cx="2819400" cy="369332"/>
          </a:xfrm>
          <a:prstGeom prst="rect">
            <a:avLst/>
          </a:prstGeom>
          <a:noFill/>
        </p:spPr>
        <p:txBody>
          <a:bodyPr wrap="square" rtlCol="0">
            <a:spAutoFit/>
          </a:bodyPr>
          <a:lstStyle/>
          <a:p>
            <a:r>
              <a:rPr lang="en-US" dirty="0"/>
              <a:t>            Weight</a:t>
            </a:r>
          </a:p>
        </p:txBody>
      </p:sp>
    </p:spTree>
    <p:extLst>
      <p:ext uri="{BB962C8B-B14F-4D97-AF65-F5344CB8AC3E}">
        <p14:creationId xmlns:p14="http://schemas.microsoft.com/office/powerpoint/2010/main" val="1949440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685800" y="609600"/>
            <a:ext cx="7772400" cy="1143000"/>
          </a:xfrm>
        </p:spPr>
        <p:txBody>
          <a:bodyPr/>
          <a:lstStyle/>
          <a:p>
            <a:r>
              <a:rPr lang="en-US" dirty="0"/>
              <a:t>Correlation coefficient…</a:t>
            </a:r>
          </a:p>
        </p:txBody>
      </p:sp>
      <p:sp>
        <p:nvSpPr>
          <p:cNvPr id="153605" name="Line 5"/>
          <p:cNvSpPr>
            <a:spLocks noChangeShapeType="1"/>
          </p:cNvSpPr>
          <p:nvPr/>
        </p:nvSpPr>
        <p:spPr bwMode="auto">
          <a:xfrm>
            <a:off x="1981200" y="2667000"/>
            <a:ext cx="4800600" cy="0"/>
          </a:xfrm>
          <a:prstGeom prst="line">
            <a:avLst/>
          </a:prstGeom>
          <a:noFill/>
          <a:ln w="50800" cap="sq">
            <a:solidFill>
              <a:schemeClr val="tx1"/>
            </a:solidFill>
            <a:round/>
            <a:headEnd type="triangle" w="med" len="med"/>
            <a:tailEnd type="triangle" w="med" len="med"/>
          </a:ln>
          <a:effectLst/>
        </p:spPr>
        <p:txBody>
          <a:bodyPr/>
          <a:lstStyle/>
          <a:p>
            <a:endParaRPr lang="en-US"/>
          </a:p>
        </p:txBody>
      </p:sp>
      <p:sp>
        <p:nvSpPr>
          <p:cNvPr id="153606" name="Line 6"/>
          <p:cNvSpPr>
            <a:spLocks noChangeShapeType="1"/>
          </p:cNvSpPr>
          <p:nvPr/>
        </p:nvSpPr>
        <p:spPr bwMode="auto">
          <a:xfrm>
            <a:off x="2438400" y="2473325"/>
            <a:ext cx="0" cy="403225"/>
          </a:xfrm>
          <a:prstGeom prst="line">
            <a:avLst/>
          </a:prstGeom>
          <a:noFill/>
          <a:ln w="12700" cap="sq">
            <a:solidFill>
              <a:schemeClr val="tx1"/>
            </a:solidFill>
            <a:round/>
            <a:headEnd type="none" w="sm" len="sm"/>
            <a:tailEnd type="none" w="sm" len="sm"/>
          </a:ln>
          <a:effectLst/>
        </p:spPr>
        <p:txBody>
          <a:bodyPr/>
          <a:lstStyle/>
          <a:p>
            <a:endParaRPr lang="en-US"/>
          </a:p>
        </p:txBody>
      </p:sp>
      <p:sp>
        <p:nvSpPr>
          <p:cNvPr id="153607" name="Line 7"/>
          <p:cNvSpPr>
            <a:spLocks noChangeShapeType="1"/>
          </p:cNvSpPr>
          <p:nvPr/>
        </p:nvSpPr>
        <p:spPr bwMode="auto">
          <a:xfrm>
            <a:off x="6248400" y="2476500"/>
            <a:ext cx="0" cy="403225"/>
          </a:xfrm>
          <a:prstGeom prst="line">
            <a:avLst/>
          </a:prstGeom>
          <a:noFill/>
          <a:ln w="12700" cap="sq">
            <a:solidFill>
              <a:schemeClr val="tx1"/>
            </a:solidFill>
            <a:round/>
            <a:headEnd type="none" w="sm" len="sm"/>
            <a:tailEnd type="none" w="sm" len="sm"/>
          </a:ln>
          <a:effectLst/>
        </p:spPr>
        <p:txBody>
          <a:bodyPr/>
          <a:lstStyle/>
          <a:p>
            <a:endParaRPr lang="en-US"/>
          </a:p>
        </p:txBody>
      </p:sp>
      <p:sp>
        <p:nvSpPr>
          <p:cNvPr id="153608" name="Text Box 8"/>
          <p:cNvSpPr txBox="1">
            <a:spLocks noChangeArrowheads="1"/>
          </p:cNvSpPr>
          <p:nvPr/>
        </p:nvSpPr>
        <p:spPr bwMode="auto">
          <a:xfrm>
            <a:off x="1143000" y="2895600"/>
            <a:ext cx="2590800"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-1.00</a:t>
            </a:r>
          </a:p>
        </p:txBody>
      </p:sp>
      <p:sp>
        <p:nvSpPr>
          <p:cNvPr id="153609" name="Text Box 9"/>
          <p:cNvSpPr txBox="1">
            <a:spLocks noChangeArrowheads="1"/>
          </p:cNvSpPr>
          <p:nvPr/>
        </p:nvSpPr>
        <p:spPr bwMode="auto">
          <a:xfrm>
            <a:off x="5029200" y="2895600"/>
            <a:ext cx="2438400"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+1.00</a:t>
            </a:r>
          </a:p>
        </p:txBody>
      </p:sp>
      <p:sp>
        <p:nvSpPr>
          <p:cNvPr id="153610" name="Line 10"/>
          <p:cNvSpPr>
            <a:spLocks noChangeShapeType="1"/>
          </p:cNvSpPr>
          <p:nvPr/>
        </p:nvSpPr>
        <p:spPr bwMode="auto">
          <a:xfrm>
            <a:off x="2438400" y="3429000"/>
            <a:ext cx="0" cy="361950"/>
          </a:xfrm>
          <a:prstGeom prst="line">
            <a:avLst/>
          </a:prstGeom>
          <a:noFill/>
          <a:ln w="12700" cap="sq">
            <a:solidFill>
              <a:schemeClr val="tx1"/>
            </a:solidFill>
            <a:round/>
            <a:headEnd type="none" w="sm" len="sm"/>
            <a:tailEnd type="triangle" w="sm" len="sm"/>
          </a:ln>
          <a:effectLst/>
        </p:spPr>
        <p:txBody>
          <a:bodyPr/>
          <a:lstStyle/>
          <a:p>
            <a:endParaRPr lang="en-US"/>
          </a:p>
        </p:txBody>
      </p:sp>
      <p:sp>
        <p:nvSpPr>
          <p:cNvPr id="153611" name="Line 11"/>
          <p:cNvSpPr>
            <a:spLocks noChangeShapeType="1"/>
          </p:cNvSpPr>
          <p:nvPr/>
        </p:nvSpPr>
        <p:spPr bwMode="auto">
          <a:xfrm>
            <a:off x="6248400" y="3352800"/>
            <a:ext cx="0" cy="361950"/>
          </a:xfrm>
          <a:prstGeom prst="line">
            <a:avLst/>
          </a:prstGeom>
          <a:noFill/>
          <a:ln w="12700" cap="sq">
            <a:solidFill>
              <a:schemeClr val="tx1"/>
            </a:solidFill>
            <a:round/>
            <a:headEnd type="none" w="sm" len="sm"/>
            <a:tailEnd type="triangle" w="sm" len="sm"/>
          </a:ln>
          <a:effectLst/>
        </p:spPr>
        <p:txBody>
          <a:bodyPr/>
          <a:lstStyle/>
          <a:p>
            <a:endParaRPr lang="en-US"/>
          </a:p>
        </p:txBody>
      </p:sp>
      <p:sp>
        <p:nvSpPr>
          <p:cNvPr id="153612" name="Text Box 12"/>
          <p:cNvSpPr txBox="1">
            <a:spLocks noChangeArrowheads="1"/>
          </p:cNvSpPr>
          <p:nvPr/>
        </p:nvSpPr>
        <p:spPr bwMode="auto">
          <a:xfrm>
            <a:off x="1333500" y="3733800"/>
            <a:ext cx="2209800"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strong negative</a:t>
            </a:r>
          </a:p>
        </p:txBody>
      </p:sp>
      <p:sp>
        <p:nvSpPr>
          <p:cNvPr id="153613" name="Text Box 13"/>
          <p:cNvSpPr txBox="1">
            <a:spLocks noChangeArrowheads="1"/>
          </p:cNvSpPr>
          <p:nvPr/>
        </p:nvSpPr>
        <p:spPr bwMode="auto">
          <a:xfrm>
            <a:off x="5105400" y="3657600"/>
            <a:ext cx="2247900"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strong positive</a:t>
            </a:r>
          </a:p>
        </p:txBody>
      </p:sp>
      <p:sp>
        <p:nvSpPr>
          <p:cNvPr id="153622" name="Line 22"/>
          <p:cNvSpPr>
            <a:spLocks noChangeShapeType="1"/>
          </p:cNvSpPr>
          <p:nvPr/>
        </p:nvSpPr>
        <p:spPr bwMode="auto">
          <a:xfrm>
            <a:off x="4419600" y="2457450"/>
            <a:ext cx="0" cy="403225"/>
          </a:xfrm>
          <a:prstGeom prst="line">
            <a:avLst/>
          </a:prstGeom>
          <a:noFill/>
          <a:ln w="12700" cap="sq">
            <a:solidFill>
              <a:schemeClr val="tx1"/>
            </a:solidFill>
            <a:round/>
            <a:headEnd type="none" w="sm" len="sm"/>
            <a:tailEnd type="none" w="sm" len="sm"/>
          </a:ln>
          <a:effectLst/>
        </p:spPr>
        <p:txBody>
          <a:bodyPr/>
          <a:lstStyle/>
          <a:p>
            <a:endParaRPr lang="en-US"/>
          </a:p>
        </p:txBody>
      </p:sp>
      <p:sp>
        <p:nvSpPr>
          <p:cNvPr id="153623" name="Text Box 23"/>
          <p:cNvSpPr txBox="1">
            <a:spLocks noChangeArrowheads="1"/>
          </p:cNvSpPr>
          <p:nvPr/>
        </p:nvSpPr>
        <p:spPr bwMode="auto">
          <a:xfrm>
            <a:off x="3124200" y="2895600"/>
            <a:ext cx="2590800"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0.00</a:t>
            </a:r>
          </a:p>
        </p:txBody>
      </p:sp>
      <p:sp>
        <p:nvSpPr>
          <p:cNvPr id="153624" name="Line 24"/>
          <p:cNvSpPr>
            <a:spLocks noChangeShapeType="1"/>
          </p:cNvSpPr>
          <p:nvPr/>
        </p:nvSpPr>
        <p:spPr bwMode="auto">
          <a:xfrm>
            <a:off x="4419600" y="3352800"/>
            <a:ext cx="0" cy="438150"/>
          </a:xfrm>
          <a:prstGeom prst="line">
            <a:avLst/>
          </a:prstGeom>
          <a:noFill/>
          <a:ln w="12700" cap="sq">
            <a:solidFill>
              <a:schemeClr val="tx1"/>
            </a:solidFill>
            <a:round/>
            <a:headEnd type="none" w="sm" len="sm"/>
            <a:tailEnd type="triangle" w="sm" len="sm"/>
          </a:ln>
          <a:effectLst/>
        </p:spPr>
        <p:txBody>
          <a:bodyPr/>
          <a:lstStyle/>
          <a:p>
            <a:endParaRPr lang="en-US"/>
          </a:p>
        </p:txBody>
      </p:sp>
      <p:sp>
        <p:nvSpPr>
          <p:cNvPr id="153625" name="Text Box 25"/>
          <p:cNvSpPr txBox="1">
            <a:spLocks noChangeArrowheads="1"/>
          </p:cNvSpPr>
          <p:nvPr/>
        </p:nvSpPr>
        <p:spPr bwMode="auto">
          <a:xfrm>
            <a:off x="3448050" y="3749675"/>
            <a:ext cx="1924050" cy="822325"/>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no relationship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5360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53605"/>
                                        </p:tgtEl>
                                        <p:attrNameLst>
                                          <p:attrName>style.visibility</p:attrName>
                                        </p:attrNameLst>
                                      </p:cBhvr>
                                      <p:to>
                                        <p:strVal val="visible"/>
                                      </p:to>
                                    </p:set>
                                  </p:childTnLst>
                                </p:cTn>
                              </p:par>
                              <p:par>
                                <p:cTn id="10" presetID="1" presetClass="entr" presetSubtype="0" fill="hold" grpId="0" nodeType="withEffect">
                                  <p:stCondLst>
                                    <p:cond delay="1000"/>
                                  </p:stCondLst>
                                  <p:childTnLst>
                                    <p:set>
                                      <p:cBhvr>
                                        <p:cTn id="11" dur="1" fill="hold">
                                          <p:stCondLst>
                                            <p:cond delay="0"/>
                                          </p:stCondLst>
                                        </p:cTn>
                                        <p:tgtEl>
                                          <p:spTgt spid="153622"/>
                                        </p:tgtEl>
                                        <p:attrNameLst>
                                          <p:attrName>style.visibility</p:attrName>
                                        </p:attrNameLst>
                                      </p:cBhvr>
                                      <p:to>
                                        <p:strVal val="visible"/>
                                      </p:to>
                                    </p:set>
                                  </p:childTnLst>
                                </p:cTn>
                              </p:par>
                              <p:par>
                                <p:cTn id="12" presetID="1" presetClass="entr" presetSubtype="0" fill="hold" grpId="0" nodeType="withEffect">
                                  <p:stCondLst>
                                    <p:cond delay="1000"/>
                                  </p:stCondLst>
                                  <p:childTnLst>
                                    <p:set>
                                      <p:cBhvr>
                                        <p:cTn id="13" dur="1" fill="hold">
                                          <p:stCondLst>
                                            <p:cond delay="0"/>
                                          </p:stCondLst>
                                        </p:cTn>
                                        <p:tgtEl>
                                          <p:spTgt spid="153607"/>
                                        </p:tgtEl>
                                        <p:attrNameLst>
                                          <p:attrName>style.visibility</p:attrName>
                                        </p:attrNameLst>
                                      </p:cBhvr>
                                      <p:to>
                                        <p:strVal val="visible"/>
                                      </p:to>
                                    </p:set>
                                  </p:childTnLst>
                                </p:cTn>
                              </p:par>
                              <p:par>
                                <p:cTn id="14" presetID="1" presetClass="entr" presetSubtype="0" fill="hold" grpId="0" nodeType="withEffect">
                                  <p:stCondLst>
                                    <p:cond delay="1000"/>
                                  </p:stCondLst>
                                  <p:childTnLst>
                                    <p:set>
                                      <p:cBhvr>
                                        <p:cTn id="15" dur="1" fill="hold">
                                          <p:stCondLst>
                                            <p:cond delay="0"/>
                                          </p:stCondLst>
                                        </p:cTn>
                                        <p:tgtEl>
                                          <p:spTgt spid="15360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5362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5360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5360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3611"/>
                                        </p:tgtEl>
                                        <p:attrNameLst>
                                          <p:attrName>style.visibility</p:attrName>
                                        </p:attrNameLst>
                                      </p:cBhvr>
                                      <p:to>
                                        <p:strVal val="visible"/>
                                      </p:to>
                                    </p:set>
                                    <p:animEffect transition="in" filter="wipe(left)">
                                      <p:cBhvr>
                                        <p:cTn id="32" dur="500"/>
                                        <p:tgtEl>
                                          <p:spTgt spid="153611"/>
                                        </p:tgtEl>
                                      </p:cBhvr>
                                    </p:animEffect>
                                  </p:childTnLst>
                                </p:cTn>
                              </p:par>
                            </p:childTnLst>
                          </p:cTn>
                        </p:par>
                        <p:par>
                          <p:cTn id="33" fill="hold">
                            <p:stCondLst>
                              <p:cond delay="500"/>
                            </p:stCondLst>
                            <p:childTnLst>
                              <p:par>
                                <p:cTn id="34" presetID="1" presetClass="entr" presetSubtype="0" fill="hold" grpId="0" nodeType="afterEffect">
                                  <p:stCondLst>
                                    <p:cond delay="0"/>
                                  </p:stCondLst>
                                  <p:childTnLst>
                                    <p:set>
                                      <p:cBhvr>
                                        <p:cTn id="35" dur="1" fill="hold">
                                          <p:stCondLst>
                                            <p:cond delay="0"/>
                                          </p:stCondLst>
                                        </p:cTn>
                                        <p:tgtEl>
                                          <p:spTgt spid="15361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153610"/>
                                        </p:tgtEl>
                                        <p:attrNameLst>
                                          <p:attrName>style.visibility</p:attrName>
                                        </p:attrNameLst>
                                      </p:cBhvr>
                                      <p:to>
                                        <p:strVal val="visible"/>
                                      </p:to>
                                    </p:set>
                                    <p:animEffect transition="in" filter="wipe(up)">
                                      <p:cBhvr>
                                        <p:cTn id="40" dur="500"/>
                                        <p:tgtEl>
                                          <p:spTgt spid="153610"/>
                                        </p:tgtEl>
                                      </p:cBhvr>
                                    </p:animEffect>
                                  </p:childTnLst>
                                </p:cTn>
                              </p:par>
                            </p:childTnLst>
                          </p:cTn>
                        </p:par>
                        <p:par>
                          <p:cTn id="41" fill="hold">
                            <p:stCondLst>
                              <p:cond delay="500"/>
                            </p:stCondLst>
                            <p:childTnLst>
                              <p:par>
                                <p:cTn id="42" presetID="1" presetClass="entr" presetSubtype="0" fill="hold" grpId="0" nodeType="afterEffect">
                                  <p:stCondLst>
                                    <p:cond delay="0"/>
                                  </p:stCondLst>
                                  <p:childTnLst>
                                    <p:set>
                                      <p:cBhvr>
                                        <p:cTn id="43" dur="1" fill="hold">
                                          <p:stCondLst>
                                            <p:cond delay="0"/>
                                          </p:stCondLst>
                                        </p:cTn>
                                        <p:tgtEl>
                                          <p:spTgt spid="153612"/>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153624"/>
                                        </p:tgtEl>
                                        <p:attrNameLst>
                                          <p:attrName>style.visibility</p:attrName>
                                        </p:attrNameLst>
                                      </p:cBhvr>
                                      <p:to>
                                        <p:strVal val="visible"/>
                                      </p:to>
                                    </p:set>
                                    <p:animEffect transition="in" filter="wipe(up)">
                                      <p:cBhvr>
                                        <p:cTn id="48" dur="500"/>
                                        <p:tgtEl>
                                          <p:spTgt spid="153624"/>
                                        </p:tgtEl>
                                      </p:cBhvr>
                                    </p:animEffect>
                                  </p:childTnLst>
                                </p:cTn>
                              </p:par>
                            </p:childTnLst>
                          </p:cTn>
                        </p:par>
                        <p:par>
                          <p:cTn id="49" fill="hold">
                            <p:stCondLst>
                              <p:cond delay="500"/>
                            </p:stCondLst>
                            <p:childTnLst>
                              <p:par>
                                <p:cTn id="50" presetID="1" presetClass="entr" presetSubtype="0" fill="hold" grpId="0" nodeType="afterEffect">
                                  <p:stCondLst>
                                    <p:cond delay="0"/>
                                  </p:stCondLst>
                                  <p:childTnLst>
                                    <p:set>
                                      <p:cBhvr>
                                        <p:cTn id="51" dur="1" fill="hold">
                                          <p:stCondLst>
                                            <p:cond delay="0"/>
                                          </p:stCondLst>
                                        </p:cTn>
                                        <p:tgtEl>
                                          <p:spTgt spid="1536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2" grpId="0"/>
      <p:bldP spid="153605" grpId="0" animBg="1"/>
      <p:bldP spid="153606" grpId="0" animBg="1"/>
      <p:bldP spid="153607" grpId="0" animBg="1"/>
      <p:bldP spid="153608" grpId="0"/>
      <p:bldP spid="153609" grpId="0"/>
      <p:bldP spid="153610" grpId="0" animBg="1"/>
      <p:bldP spid="153611" grpId="0" animBg="1"/>
      <p:bldP spid="153612" grpId="0"/>
      <p:bldP spid="153613" grpId="0"/>
      <p:bldP spid="153622" grpId="0" animBg="1"/>
      <p:bldP spid="153623" grpId="0"/>
      <p:bldP spid="153624" grpId="0" animBg="1"/>
      <p:bldP spid="1536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Nature of correlational research</a:t>
            </a:r>
          </a:p>
        </p:txBody>
      </p:sp>
      <p:sp>
        <p:nvSpPr>
          <p:cNvPr id="5" name="Rectangle 4"/>
          <p:cNvSpPr/>
          <p:nvPr/>
        </p:nvSpPr>
        <p:spPr>
          <a:xfrm>
            <a:off x="228600" y="1676400"/>
            <a:ext cx="8686800" cy="2031325"/>
          </a:xfrm>
          <a:prstGeom prst="rect">
            <a:avLst/>
          </a:prstGeom>
        </p:spPr>
        <p:txBody>
          <a:bodyPr wrap="square">
            <a:spAutoFit/>
          </a:bodyPr>
          <a:lstStyle/>
          <a:p>
            <a:pPr>
              <a:lnSpc>
                <a:spcPct val="90000"/>
              </a:lnSpc>
            </a:pPr>
            <a:r>
              <a:rPr lang="en-US" sz="2800" dirty="0"/>
              <a:t>Relationships among two or more variables are studied without any attempt to influence them.</a:t>
            </a:r>
          </a:p>
          <a:p>
            <a:pPr>
              <a:lnSpc>
                <a:spcPct val="90000"/>
              </a:lnSpc>
            </a:pPr>
            <a:endParaRPr lang="en-US" sz="2800" dirty="0"/>
          </a:p>
          <a:p>
            <a:pPr>
              <a:lnSpc>
                <a:spcPct val="90000"/>
              </a:lnSpc>
            </a:pPr>
            <a:r>
              <a:rPr lang="en-US" sz="2800" dirty="0"/>
              <a:t>There is no manipulation of variables in Correlational Research.</a:t>
            </a:r>
          </a:p>
        </p:txBody>
      </p:sp>
      <p:sp>
        <p:nvSpPr>
          <p:cNvPr id="7" name="Rectangle 6"/>
          <p:cNvSpPr/>
          <p:nvPr/>
        </p:nvSpPr>
        <p:spPr>
          <a:xfrm>
            <a:off x="152400" y="4343400"/>
            <a:ext cx="7924800" cy="1643527"/>
          </a:xfrm>
          <a:prstGeom prst="rect">
            <a:avLst/>
          </a:prstGeom>
          <a:solidFill>
            <a:schemeClr val="accent1">
              <a:lumMod val="75000"/>
            </a:schemeClr>
          </a:solidFill>
        </p:spPr>
        <p:txBody>
          <a:bodyPr wrap="square">
            <a:spAutoFit/>
          </a:bodyPr>
          <a:lstStyle/>
          <a:p>
            <a:pPr algn="ctr">
              <a:lnSpc>
                <a:spcPct val="90000"/>
              </a:lnSpc>
              <a:buFont typeface="Wingdings" pitchFamily="2" charset="2"/>
              <a:buNone/>
            </a:pPr>
            <a:r>
              <a:rPr lang="en-US" sz="2800" i="1" dirty="0">
                <a:solidFill>
                  <a:schemeClr val="bg1"/>
                </a:solidFill>
              </a:rPr>
              <a:t>With correlational research, we can only show the magnitude or degree of relationship or association between variables, </a:t>
            </a:r>
          </a:p>
          <a:p>
            <a:pPr algn="ctr">
              <a:lnSpc>
                <a:spcPct val="90000"/>
              </a:lnSpc>
              <a:buFont typeface="Wingdings" pitchFamily="2" charset="2"/>
              <a:buNone/>
            </a:pPr>
            <a:r>
              <a:rPr lang="en-US" sz="2800" b="1" dirty="0">
                <a:solidFill>
                  <a:schemeClr val="bg1"/>
                </a:solidFill>
              </a:rPr>
              <a:t>NOT the CAUSE OF RELATIONSHIP.</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ChangeArrowheads="1"/>
          </p:cNvSpPr>
          <p:nvPr/>
        </p:nvSpPr>
        <p:spPr bwMode="auto">
          <a:xfrm>
            <a:off x="0" y="0"/>
            <a:ext cx="8153400" cy="1143000"/>
          </a:xfrm>
          <a:prstGeom prst="rect">
            <a:avLst/>
          </a:prstGeom>
          <a:solidFill>
            <a:schemeClr val="bg1"/>
          </a:solidFill>
          <a:ln w="9525">
            <a:noFill/>
            <a:miter lim="800000"/>
            <a:headEnd/>
            <a:tailEnd/>
          </a:ln>
          <a:effectLst/>
        </p:spPr>
        <p:txBody>
          <a:bodyPr anchor="ctr"/>
          <a:lstStyle/>
          <a:p>
            <a:pPr eaLnBrk="1" hangingPunct="1"/>
            <a:r>
              <a:rPr lang="en-US" sz="3500" b="1" dirty="0">
                <a:solidFill>
                  <a:schemeClr val="bg1"/>
                </a:solidFill>
                <a:effectLst>
                  <a:outerShdw blurRad="38100" dist="38100" dir="2700000" algn="tl">
                    <a:srgbClr val="000000"/>
                  </a:outerShdw>
                </a:effectLst>
              </a:rPr>
              <a:t> </a:t>
            </a:r>
            <a:r>
              <a:rPr lang="en-US" sz="3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Planning the Analysis Of Data         </a:t>
            </a:r>
          </a:p>
        </p:txBody>
      </p:sp>
      <p:sp>
        <p:nvSpPr>
          <p:cNvPr id="27653" name="Text Box 5"/>
          <p:cNvSpPr txBox="1">
            <a:spLocks noChangeArrowheads="1"/>
          </p:cNvSpPr>
          <p:nvPr/>
        </p:nvSpPr>
        <p:spPr bwMode="auto">
          <a:xfrm>
            <a:off x="0" y="2341379"/>
            <a:ext cx="8077200" cy="3631763"/>
          </a:xfrm>
          <a:prstGeom prst="rect">
            <a:avLst/>
          </a:prstGeom>
          <a:solidFill>
            <a:schemeClr val="accent1"/>
          </a:solidFill>
          <a:ln w="9525">
            <a:noFill/>
            <a:miter lim="800000"/>
            <a:headEnd/>
            <a:tailEnd/>
          </a:ln>
          <a:effectLst/>
        </p:spPr>
        <p:txBody>
          <a:bodyPr wrap="square">
            <a:spAutoFit/>
          </a:bodyPr>
          <a:lstStyle/>
          <a:p>
            <a:pPr>
              <a:spcBef>
                <a:spcPct val="50000"/>
              </a:spcBef>
            </a:pPr>
            <a:r>
              <a:rPr lang="en-US" sz="2000" b="1" dirty="0">
                <a:solidFill>
                  <a:srgbClr val="000099"/>
                </a:solidFill>
                <a:effectLst>
                  <a:outerShdw blurRad="38100" dist="38100" dir="2700000" algn="tl">
                    <a:srgbClr val="000000"/>
                  </a:outerShdw>
                </a:effectLst>
              </a:rPr>
              <a:t>Correlation Coefficient		                        Relationship</a:t>
            </a:r>
          </a:p>
          <a:p>
            <a:pPr>
              <a:spcBef>
                <a:spcPct val="50000"/>
              </a:spcBef>
            </a:pPr>
            <a:r>
              <a:rPr lang="en-US" sz="2000" b="1" dirty="0"/>
              <a:t>	</a:t>
            </a:r>
            <a:r>
              <a:rPr lang="en-US" sz="2000" b="1" dirty="0">
                <a:solidFill>
                  <a:schemeClr val="bg1"/>
                </a:solidFill>
              </a:rPr>
              <a:t>.00 - .20				Negligible</a:t>
            </a:r>
          </a:p>
          <a:p>
            <a:pPr>
              <a:spcBef>
                <a:spcPct val="50000"/>
              </a:spcBef>
            </a:pPr>
            <a:r>
              <a:rPr lang="en-US" sz="2000" b="1" dirty="0">
                <a:solidFill>
                  <a:schemeClr val="bg1"/>
                </a:solidFill>
              </a:rPr>
              <a:t>	.20 - .40				Low</a:t>
            </a:r>
          </a:p>
          <a:p>
            <a:pPr>
              <a:spcBef>
                <a:spcPct val="50000"/>
              </a:spcBef>
            </a:pPr>
            <a:r>
              <a:rPr lang="en-US" sz="2000" b="1" dirty="0">
                <a:solidFill>
                  <a:schemeClr val="bg1"/>
                </a:solidFill>
              </a:rPr>
              <a:t>	.40 - .60				Moderate</a:t>
            </a:r>
          </a:p>
          <a:p>
            <a:pPr>
              <a:spcBef>
                <a:spcPct val="50000"/>
              </a:spcBef>
            </a:pPr>
            <a:r>
              <a:rPr lang="en-US" sz="2000" b="1" dirty="0">
                <a:solidFill>
                  <a:schemeClr val="bg1"/>
                </a:solidFill>
              </a:rPr>
              <a:t>	.60 - .80  				Substantial</a:t>
            </a:r>
          </a:p>
          <a:p>
            <a:pPr>
              <a:spcBef>
                <a:spcPct val="50000"/>
              </a:spcBef>
            </a:pPr>
            <a:r>
              <a:rPr lang="en-US" sz="2000" b="1" dirty="0">
                <a:solidFill>
                  <a:schemeClr val="bg1"/>
                </a:solidFill>
              </a:rPr>
              <a:t>	.80 – 1.00				High to Very High</a:t>
            </a:r>
          </a:p>
          <a:p>
            <a:pPr>
              <a:spcBef>
                <a:spcPct val="50000"/>
              </a:spcBef>
            </a:pPr>
            <a:endParaRPr lang="en-US" sz="2000" b="1" dirty="0">
              <a:solidFill>
                <a:schemeClr val="bg1"/>
              </a:solidFill>
            </a:endParaRPr>
          </a:p>
          <a:p>
            <a:pPr>
              <a:spcBef>
                <a:spcPct val="50000"/>
              </a:spcBef>
            </a:pPr>
            <a:endParaRPr lang="en-US" sz="2000" b="1" dirty="0"/>
          </a:p>
        </p:txBody>
      </p:sp>
      <p:sp>
        <p:nvSpPr>
          <p:cNvPr id="4" name="Rectangle 3"/>
          <p:cNvSpPr/>
          <p:nvPr/>
        </p:nvSpPr>
        <p:spPr>
          <a:xfrm>
            <a:off x="228600" y="1295400"/>
            <a:ext cx="7848600" cy="838200"/>
          </a:xfrm>
          <a:prstGeom prst="rect">
            <a:avLst/>
          </a:prstGeom>
          <a:ln>
            <a:solidFill>
              <a:schemeClr val="accent1">
                <a:lumMod val="75000"/>
              </a:schemeClr>
            </a:solidFill>
          </a:ln>
        </p:spPr>
        <p:txBody>
          <a:bodyPr wrap="square">
            <a:spAutoFit/>
          </a:bodyPr>
          <a:lstStyle/>
          <a:p>
            <a:r>
              <a:rPr lang="en-US" sz="2400" dirty="0"/>
              <a:t>The scale for describing the </a:t>
            </a:r>
            <a:r>
              <a:rPr lang="en-US" sz="2400" i="1" dirty="0">
                <a:solidFill>
                  <a:schemeClr val="accent1">
                    <a:lumMod val="75000"/>
                  </a:schemeClr>
                </a:solidFill>
                <a:effectLst>
                  <a:outerShdw blurRad="38100" dist="38100" dir="2700000" algn="tl">
                    <a:srgbClr val="C0C0C0"/>
                  </a:outerShdw>
                </a:effectLst>
              </a:rPr>
              <a:t>magnitude of correlation</a:t>
            </a:r>
            <a:r>
              <a:rPr lang="en-US" sz="2400" dirty="0">
                <a:solidFill>
                  <a:schemeClr val="accent1">
                    <a:lumMod val="75000"/>
                  </a:schemeClr>
                </a:solidFill>
              </a:rPr>
              <a:t> </a:t>
            </a:r>
            <a:r>
              <a:rPr lang="en-US" sz="2400" dirty="0"/>
              <a:t>has to be specified.</a:t>
            </a:r>
          </a:p>
        </p:txBody>
      </p:sp>
      <p:sp>
        <p:nvSpPr>
          <p:cNvPr id="5" name="Rectangle 4"/>
          <p:cNvSpPr/>
          <p:nvPr/>
        </p:nvSpPr>
        <p:spPr>
          <a:xfrm>
            <a:off x="304800" y="5562600"/>
            <a:ext cx="2924968" cy="369332"/>
          </a:xfrm>
          <a:prstGeom prst="rect">
            <a:avLst/>
          </a:prstGeom>
        </p:spPr>
        <p:txBody>
          <a:bodyPr wrap="none">
            <a:spAutoFit/>
          </a:bodyPr>
          <a:lstStyle/>
          <a:p>
            <a:pPr>
              <a:buFont typeface="Wingdings" pitchFamily="2" charset="2"/>
              <a:buNone/>
            </a:pPr>
            <a:r>
              <a:rPr lang="en-US" dirty="0"/>
              <a:t>(</a:t>
            </a:r>
            <a:r>
              <a:rPr lang="en-US" dirty="0" err="1"/>
              <a:t>Guiford</a:t>
            </a:r>
            <a:r>
              <a:rPr lang="en-US" dirty="0"/>
              <a:t> &amp; </a:t>
            </a:r>
            <a:r>
              <a:rPr lang="en-US" dirty="0" err="1"/>
              <a:t>Fruchter</a:t>
            </a:r>
            <a:r>
              <a:rPr lang="en-US" dirty="0"/>
              <a:t>, 1981)</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8915400" cy="677108"/>
          </a:xfrm>
          <a:prstGeom prst="rect">
            <a:avLst/>
          </a:prstGeom>
        </p:spPr>
        <p:txBody>
          <a:bodyPr wrap="square">
            <a:spAutoFit/>
          </a:bodyPr>
          <a:lstStyle/>
          <a:p>
            <a:r>
              <a:rPr lang="en-US" sz="3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Standard error of estimate (SE)</a:t>
            </a:r>
          </a:p>
        </p:txBody>
      </p:sp>
      <p:sp>
        <p:nvSpPr>
          <p:cNvPr id="3" name="Rectangle 2"/>
          <p:cNvSpPr/>
          <p:nvPr/>
        </p:nvSpPr>
        <p:spPr>
          <a:xfrm>
            <a:off x="152400" y="1600200"/>
            <a:ext cx="7772400" cy="4745915"/>
          </a:xfrm>
          <a:prstGeom prst="rect">
            <a:avLst/>
          </a:prstGeom>
        </p:spPr>
        <p:txBody>
          <a:bodyPr wrap="square">
            <a:spAutoFit/>
          </a:bodyPr>
          <a:lstStyle/>
          <a:p>
            <a:pPr>
              <a:lnSpc>
                <a:spcPct val="90000"/>
              </a:lnSpc>
              <a:buFont typeface="Arial" pitchFamily="34" charset="0"/>
              <a:buChar char="•"/>
            </a:pPr>
            <a:r>
              <a:rPr lang="en-US" sz="2400" dirty="0"/>
              <a:t> Predictor and criterion don’t usually have a perfect </a:t>
            </a:r>
          </a:p>
          <a:p>
            <a:pPr>
              <a:lnSpc>
                <a:spcPct val="90000"/>
              </a:lnSpc>
            </a:pPr>
            <a:r>
              <a:rPr lang="en-US" sz="2400" dirty="0"/>
              <a:t>  correlation.</a:t>
            </a:r>
          </a:p>
          <a:p>
            <a:pPr>
              <a:lnSpc>
                <a:spcPct val="90000"/>
              </a:lnSpc>
              <a:buFont typeface="Arial" pitchFamily="34" charset="0"/>
              <a:buChar char="•"/>
            </a:pPr>
            <a:endParaRPr lang="en-US" sz="2400" dirty="0"/>
          </a:p>
          <a:p>
            <a:pPr>
              <a:lnSpc>
                <a:spcPct val="90000"/>
              </a:lnSpc>
              <a:buFont typeface="Arial" pitchFamily="34" charset="0"/>
              <a:buChar char="•"/>
            </a:pPr>
            <a:r>
              <a:rPr lang="en-US" sz="2400" dirty="0"/>
              <a:t> So, an attempt to use X to predict Y is likely to result   </a:t>
            </a:r>
          </a:p>
          <a:p>
            <a:pPr>
              <a:lnSpc>
                <a:spcPct val="90000"/>
              </a:lnSpc>
            </a:pPr>
            <a:r>
              <a:rPr lang="en-US" sz="2400" dirty="0"/>
              <a:t>  in a certain degree of error.</a:t>
            </a:r>
          </a:p>
          <a:p>
            <a:pPr>
              <a:lnSpc>
                <a:spcPct val="90000"/>
              </a:lnSpc>
              <a:buFont typeface="Arial" pitchFamily="34" charset="0"/>
              <a:buChar char="•"/>
            </a:pPr>
            <a:endParaRPr lang="en-US" sz="2400" dirty="0"/>
          </a:p>
          <a:p>
            <a:pPr>
              <a:lnSpc>
                <a:spcPct val="90000"/>
              </a:lnSpc>
              <a:buFont typeface="Arial" pitchFamily="34" charset="0"/>
              <a:buChar char="•"/>
            </a:pPr>
            <a:r>
              <a:rPr lang="en-US" sz="2400" dirty="0"/>
              <a:t> Y predicted vs. ‘true/actual’ Y (difference in this is </a:t>
            </a:r>
          </a:p>
          <a:p>
            <a:pPr>
              <a:lnSpc>
                <a:spcPct val="90000"/>
              </a:lnSpc>
            </a:pPr>
            <a:r>
              <a:rPr lang="en-US" sz="2400" dirty="0"/>
              <a:t>   known as error score).</a:t>
            </a:r>
          </a:p>
          <a:p>
            <a:pPr>
              <a:lnSpc>
                <a:spcPct val="90000"/>
              </a:lnSpc>
              <a:buFont typeface="Arial" pitchFamily="34" charset="0"/>
              <a:buChar char="•"/>
            </a:pPr>
            <a:endParaRPr lang="en-US" sz="2400" dirty="0"/>
          </a:p>
          <a:p>
            <a:pPr>
              <a:lnSpc>
                <a:spcPct val="90000"/>
              </a:lnSpc>
              <a:buFont typeface="Arial" pitchFamily="34" charset="0"/>
              <a:buChar char="•"/>
            </a:pPr>
            <a:r>
              <a:rPr lang="en-US" sz="2400" dirty="0"/>
              <a:t> The standard deviation of the error scores across all   </a:t>
            </a:r>
          </a:p>
          <a:p>
            <a:pPr>
              <a:lnSpc>
                <a:spcPct val="90000"/>
              </a:lnSpc>
            </a:pPr>
            <a:r>
              <a:rPr lang="en-US" sz="2400" dirty="0"/>
              <a:t>  individuals is known as SE.</a:t>
            </a:r>
          </a:p>
          <a:p>
            <a:pPr>
              <a:lnSpc>
                <a:spcPct val="90000"/>
              </a:lnSpc>
              <a:buFont typeface="Arial" pitchFamily="34" charset="0"/>
              <a:buChar char="•"/>
            </a:pPr>
            <a:endParaRPr lang="en-US" sz="2400" dirty="0"/>
          </a:p>
          <a:p>
            <a:pPr>
              <a:lnSpc>
                <a:spcPct val="90000"/>
              </a:lnSpc>
              <a:buFont typeface="Arial" pitchFamily="34" charset="0"/>
              <a:buChar char="•"/>
            </a:pPr>
            <a:r>
              <a:rPr lang="en-US" sz="2400" dirty="0"/>
              <a:t> Note: the smaller the SE, the more accurate the    </a:t>
            </a:r>
          </a:p>
          <a:p>
            <a:pPr>
              <a:lnSpc>
                <a:spcPct val="90000"/>
              </a:lnSpc>
            </a:pPr>
            <a:r>
              <a:rPr lang="en-US" sz="2400" dirty="0"/>
              <a:t>            prediction!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r>
              <a:rPr lang="en-US"/>
              <a:t>A positive correlation…</a:t>
            </a:r>
          </a:p>
        </p:txBody>
      </p:sp>
      <p:sp>
        <p:nvSpPr>
          <p:cNvPr id="196613" name="Line 5"/>
          <p:cNvSpPr>
            <a:spLocks noChangeShapeType="1"/>
          </p:cNvSpPr>
          <p:nvPr/>
        </p:nvSpPr>
        <p:spPr bwMode="auto">
          <a:xfrm>
            <a:off x="3429000" y="2514600"/>
            <a:ext cx="0" cy="3581400"/>
          </a:xfrm>
          <a:prstGeom prst="line">
            <a:avLst/>
          </a:prstGeom>
          <a:noFill/>
          <a:ln w="57150" cap="sq">
            <a:solidFill>
              <a:schemeClr val="tx1"/>
            </a:solidFill>
            <a:round/>
            <a:headEnd type="triangle" w="sm" len="sm"/>
            <a:tailEnd type="triangle" w="sm" len="sm"/>
          </a:ln>
          <a:effectLst/>
        </p:spPr>
        <p:txBody>
          <a:bodyPr/>
          <a:lstStyle/>
          <a:p>
            <a:endParaRPr lang="en-US"/>
          </a:p>
        </p:txBody>
      </p:sp>
      <p:sp>
        <p:nvSpPr>
          <p:cNvPr id="196614" name="Line 6"/>
          <p:cNvSpPr>
            <a:spLocks noChangeShapeType="1"/>
          </p:cNvSpPr>
          <p:nvPr/>
        </p:nvSpPr>
        <p:spPr bwMode="auto">
          <a:xfrm flipH="1">
            <a:off x="3048000" y="5791200"/>
            <a:ext cx="3962400" cy="0"/>
          </a:xfrm>
          <a:prstGeom prst="line">
            <a:avLst/>
          </a:prstGeom>
          <a:noFill/>
          <a:ln w="57150" cap="sq">
            <a:solidFill>
              <a:schemeClr val="tx1"/>
            </a:solidFill>
            <a:round/>
            <a:headEnd type="triangle" w="sm" len="sm"/>
            <a:tailEnd type="triangle" w="sm" len="sm"/>
          </a:ln>
          <a:effectLst/>
        </p:spPr>
        <p:txBody>
          <a:bodyPr/>
          <a:lstStyle/>
          <a:p>
            <a:endParaRPr lang="en-US"/>
          </a:p>
        </p:txBody>
      </p:sp>
      <p:sp>
        <p:nvSpPr>
          <p:cNvPr id="196615" name="Text Box 7"/>
          <p:cNvSpPr txBox="1">
            <a:spLocks noChangeArrowheads="1"/>
          </p:cNvSpPr>
          <p:nvPr/>
        </p:nvSpPr>
        <p:spPr bwMode="auto">
          <a:xfrm>
            <a:off x="2743200" y="2819400"/>
            <a:ext cx="533400" cy="641350"/>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3600"/>
              <a:t>y</a:t>
            </a:r>
          </a:p>
        </p:txBody>
      </p:sp>
      <p:sp>
        <p:nvSpPr>
          <p:cNvPr id="196616" name="Text Box 8"/>
          <p:cNvSpPr txBox="1">
            <a:spLocks noChangeArrowheads="1"/>
          </p:cNvSpPr>
          <p:nvPr/>
        </p:nvSpPr>
        <p:spPr bwMode="auto">
          <a:xfrm>
            <a:off x="6477000" y="5943600"/>
            <a:ext cx="533400" cy="641350"/>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3600"/>
              <a:t>x</a:t>
            </a:r>
          </a:p>
        </p:txBody>
      </p:sp>
      <p:sp>
        <p:nvSpPr>
          <p:cNvPr id="196617" name="Line 9"/>
          <p:cNvSpPr>
            <a:spLocks noChangeShapeType="1"/>
          </p:cNvSpPr>
          <p:nvPr/>
        </p:nvSpPr>
        <p:spPr bwMode="auto">
          <a:xfrm flipV="1">
            <a:off x="3810000" y="2819400"/>
            <a:ext cx="2667000" cy="2514600"/>
          </a:xfrm>
          <a:prstGeom prst="line">
            <a:avLst/>
          </a:prstGeom>
          <a:noFill/>
          <a:ln w="12700" cap="sq">
            <a:solidFill>
              <a:schemeClr val="tx1"/>
            </a:solid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9661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96613"/>
                                        </p:tgtEl>
                                        <p:attrNameLst>
                                          <p:attrName>style.visibility</p:attrName>
                                        </p:attrNameLst>
                                      </p:cBhvr>
                                      <p:to>
                                        <p:strVal val="visible"/>
                                      </p:to>
                                    </p:set>
                                  </p:childTnLst>
                                </p:cTn>
                              </p:par>
                              <p:par>
                                <p:cTn id="10" presetID="1" presetClass="entr" presetSubtype="0" fill="hold" grpId="0" nodeType="withEffect">
                                  <p:stCondLst>
                                    <p:cond delay="1000"/>
                                  </p:stCondLst>
                                  <p:childTnLst>
                                    <p:set>
                                      <p:cBhvr>
                                        <p:cTn id="11" dur="1" fill="hold">
                                          <p:stCondLst>
                                            <p:cond delay="0"/>
                                          </p:stCondLst>
                                        </p:cTn>
                                        <p:tgtEl>
                                          <p:spTgt spid="196614"/>
                                        </p:tgtEl>
                                        <p:attrNameLst>
                                          <p:attrName>style.visibility</p:attrName>
                                        </p:attrNameLst>
                                      </p:cBhvr>
                                      <p:to>
                                        <p:strVal val="visible"/>
                                      </p:to>
                                    </p:set>
                                  </p:childTnLst>
                                </p:cTn>
                              </p:par>
                            </p:childTnLst>
                          </p:cTn>
                        </p:par>
                        <p:par>
                          <p:cTn id="12" fill="hold">
                            <p:stCondLst>
                              <p:cond delay="1000"/>
                            </p:stCondLst>
                            <p:childTnLst>
                              <p:par>
                                <p:cTn id="13" presetID="1" presetClass="entr" presetSubtype="0" fill="hold" grpId="0" nodeType="afterEffect">
                                  <p:stCondLst>
                                    <p:cond delay="1000"/>
                                  </p:stCondLst>
                                  <p:childTnLst>
                                    <p:set>
                                      <p:cBhvr>
                                        <p:cTn id="14" dur="1" fill="hold">
                                          <p:stCondLst>
                                            <p:cond delay="0"/>
                                          </p:stCondLst>
                                        </p:cTn>
                                        <p:tgtEl>
                                          <p:spTgt spid="196616"/>
                                        </p:tgtEl>
                                        <p:attrNameLst>
                                          <p:attrName>style.visibility</p:attrName>
                                        </p:attrNameLst>
                                      </p:cBhvr>
                                      <p:to>
                                        <p:strVal val="visible"/>
                                      </p:to>
                                    </p:set>
                                  </p:childTnLst>
                                </p:cTn>
                              </p:par>
                            </p:childTnLst>
                          </p:cTn>
                        </p:par>
                        <p:par>
                          <p:cTn id="15" fill="hold">
                            <p:stCondLst>
                              <p:cond delay="2000"/>
                            </p:stCondLst>
                            <p:childTnLst>
                              <p:par>
                                <p:cTn id="16" presetID="1" presetClass="entr" presetSubtype="0" fill="hold" grpId="0" nodeType="afterEffect">
                                  <p:stCondLst>
                                    <p:cond delay="1000"/>
                                  </p:stCondLst>
                                  <p:childTnLst>
                                    <p:set>
                                      <p:cBhvr>
                                        <p:cTn id="17" dur="1" fill="hold">
                                          <p:stCondLst>
                                            <p:cond delay="0"/>
                                          </p:stCondLst>
                                        </p:cTn>
                                        <p:tgtEl>
                                          <p:spTgt spid="19661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96617"/>
                                        </p:tgtEl>
                                        <p:attrNameLst>
                                          <p:attrName>style.visibility</p:attrName>
                                        </p:attrNameLst>
                                      </p:cBhvr>
                                      <p:to>
                                        <p:strVal val="visible"/>
                                      </p:to>
                                    </p:set>
                                    <p:animEffect transition="in" filter="wipe(down)">
                                      <p:cBhvr>
                                        <p:cTn id="22" dur="3000"/>
                                        <p:tgtEl>
                                          <p:spTgt spid="1966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p:bldP spid="196613" grpId="0" animBg="1"/>
      <p:bldP spid="196614" grpId="0" animBg="1"/>
      <p:bldP spid="196615" grpId="0"/>
      <p:bldP spid="196616" grpId="0"/>
      <p:bldP spid="19661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n-US"/>
              <a:t>A negative correlation…</a:t>
            </a:r>
          </a:p>
        </p:txBody>
      </p:sp>
      <p:sp>
        <p:nvSpPr>
          <p:cNvPr id="197635" name="Line 3"/>
          <p:cNvSpPr>
            <a:spLocks noChangeShapeType="1"/>
          </p:cNvSpPr>
          <p:nvPr/>
        </p:nvSpPr>
        <p:spPr bwMode="auto">
          <a:xfrm>
            <a:off x="3429000" y="2514600"/>
            <a:ext cx="0" cy="3581400"/>
          </a:xfrm>
          <a:prstGeom prst="line">
            <a:avLst/>
          </a:prstGeom>
          <a:noFill/>
          <a:ln w="57150" cap="sq">
            <a:solidFill>
              <a:schemeClr val="tx1"/>
            </a:solidFill>
            <a:round/>
            <a:headEnd type="triangle" w="sm" len="sm"/>
            <a:tailEnd type="triangle" w="sm" len="sm"/>
          </a:ln>
          <a:effectLst/>
        </p:spPr>
        <p:txBody>
          <a:bodyPr/>
          <a:lstStyle/>
          <a:p>
            <a:endParaRPr lang="en-US"/>
          </a:p>
        </p:txBody>
      </p:sp>
      <p:sp>
        <p:nvSpPr>
          <p:cNvPr id="197636" name="Line 4"/>
          <p:cNvSpPr>
            <a:spLocks noChangeShapeType="1"/>
          </p:cNvSpPr>
          <p:nvPr/>
        </p:nvSpPr>
        <p:spPr bwMode="auto">
          <a:xfrm flipH="1">
            <a:off x="3048000" y="5791200"/>
            <a:ext cx="3962400" cy="0"/>
          </a:xfrm>
          <a:prstGeom prst="line">
            <a:avLst/>
          </a:prstGeom>
          <a:noFill/>
          <a:ln w="57150" cap="sq">
            <a:solidFill>
              <a:schemeClr val="tx1"/>
            </a:solidFill>
            <a:round/>
            <a:headEnd type="triangle" w="sm" len="sm"/>
            <a:tailEnd type="triangle" w="sm" len="sm"/>
          </a:ln>
          <a:effectLst/>
        </p:spPr>
        <p:txBody>
          <a:bodyPr/>
          <a:lstStyle/>
          <a:p>
            <a:endParaRPr lang="en-US"/>
          </a:p>
        </p:txBody>
      </p:sp>
      <p:sp>
        <p:nvSpPr>
          <p:cNvPr id="197637" name="Text Box 5"/>
          <p:cNvSpPr txBox="1">
            <a:spLocks noChangeArrowheads="1"/>
          </p:cNvSpPr>
          <p:nvPr/>
        </p:nvSpPr>
        <p:spPr bwMode="auto">
          <a:xfrm>
            <a:off x="2743200" y="2819400"/>
            <a:ext cx="533400" cy="641350"/>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3600"/>
              <a:t>y</a:t>
            </a:r>
          </a:p>
        </p:txBody>
      </p:sp>
      <p:sp>
        <p:nvSpPr>
          <p:cNvPr id="197638" name="Text Box 6"/>
          <p:cNvSpPr txBox="1">
            <a:spLocks noChangeArrowheads="1"/>
          </p:cNvSpPr>
          <p:nvPr/>
        </p:nvSpPr>
        <p:spPr bwMode="auto">
          <a:xfrm>
            <a:off x="6477000" y="5943600"/>
            <a:ext cx="533400" cy="641350"/>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3600"/>
              <a:t>x</a:t>
            </a:r>
          </a:p>
        </p:txBody>
      </p:sp>
      <p:sp>
        <p:nvSpPr>
          <p:cNvPr id="197639" name="Line 7"/>
          <p:cNvSpPr>
            <a:spLocks noChangeShapeType="1"/>
          </p:cNvSpPr>
          <p:nvPr/>
        </p:nvSpPr>
        <p:spPr bwMode="auto">
          <a:xfrm flipH="1" flipV="1">
            <a:off x="3886200" y="2819400"/>
            <a:ext cx="2590800" cy="2514600"/>
          </a:xfrm>
          <a:prstGeom prst="line">
            <a:avLst/>
          </a:prstGeom>
          <a:noFill/>
          <a:ln w="12700" cap="sq">
            <a:solidFill>
              <a:schemeClr val="tx1"/>
            </a:solid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9763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97635"/>
                                        </p:tgtEl>
                                        <p:attrNameLst>
                                          <p:attrName>style.visibility</p:attrName>
                                        </p:attrNameLst>
                                      </p:cBhvr>
                                      <p:to>
                                        <p:strVal val="visible"/>
                                      </p:to>
                                    </p:set>
                                  </p:childTnLst>
                                </p:cTn>
                              </p:par>
                              <p:par>
                                <p:cTn id="10" presetID="1" presetClass="entr" presetSubtype="0" fill="hold" grpId="0" nodeType="withEffect">
                                  <p:stCondLst>
                                    <p:cond delay="1000"/>
                                  </p:stCondLst>
                                  <p:childTnLst>
                                    <p:set>
                                      <p:cBhvr>
                                        <p:cTn id="11" dur="1" fill="hold">
                                          <p:stCondLst>
                                            <p:cond delay="0"/>
                                          </p:stCondLst>
                                        </p:cTn>
                                        <p:tgtEl>
                                          <p:spTgt spid="197636"/>
                                        </p:tgtEl>
                                        <p:attrNameLst>
                                          <p:attrName>style.visibility</p:attrName>
                                        </p:attrNameLst>
                                      </p:cBhvr>
                                      <p:to>
                                        <p:strVal val="visible"/>
                                      </p:to>
                                    </p:set>
                                  </p:childTnLst>
                                </p:cTn>
                              </p:par>
                            </p:childTnLst>
                          </p:cTn>
                        </p:par>
                        <p:par>
                          <p:cTn id="12" fill="hold">
                            <p:stCondLst>
                              <p:cond delay="1000"/>
                            </p:stCondLst>
                            <p:childTnLst>
                              <p:par>
                                <p:cTn id="13" presetID="1" presetClass="entr" presetSubtype="0" fill="hold" grpId="0" nodeType="afterEffect">
                                  <p:stCondLst>
                                    <p:cond delay="1000"/>
                                  </p:stCondLst>
                                  <p:childTnLst>
                                    <p:set>
                                      <p:cBhvr>
                                        <p:cTn id="14" dur="1" fill="hold">
                                          <p:stCondLst>
                                            <p:cond delay="0"/>
                                          </p:stCondLst>
                                        </p:cTn>
                                        <p:tgtEl>
                                          <p:spTgt spid="197638"/>
                                        </p:tgtEl>
                                        <p:attrNameLst>
                                          <p:attrName>style.visibility</p:attrName>
                                        </p:attrNameLst>
                                      </p:cBhvr>
                                      <p:to>
                                        <p:strVal val="visible"/>
                                      </p:to>
                                    </p:set>
                                  </p:childTnLst>
                                </p:cTn>
                              </p:par>
                            </p:childTnLst>
                          </p:cTn>
                        </p:par>
                        <p:par>
                          <p:cTn id="15" fill="hold">
                            <p:stCondLst>
                              <p:cond delay="2000"/>
                            </p:stCondLst>
                            <p:childTnLst>
                              <p:par>
                                <p:cTn id="16" presetID="1" presetClass="entr" presetSubtype="0" fill="hold" grpId="0" nodeType="afterEffect">
                                  <p:stCondLst>
                                    <p:cond delay="1000"/>
                                  </p:stCondLst>
                                  <p:childTnLst>
                                    <p:set>
                                      <p:cBhvr>
                                        <p:cTn id="17" dur="1" fill="hold">
                                          <p:stCondLst>
                                            <p:cond delay="0"/>
                                          </p:stCondLst>
                                        </p:cTn>
                                        <p:tgtEl>
                                          <p:spTgt spid="19763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7639"/>
                                        </p:tgtEl>
                                        <p:attrNameLst>
                                          <p:attrName>style.visibility</p:attrName>
                                        </p:attrNameLst>
                                      </p:cBhvr>
                                      <p:to>
                                        <p:strVal val="visible"/>
                                      </p:to>
                                    </p:set>
                                    <p:animEffect transition="in" filter="wipe(left)">
                                      <p:cBhvr>
                                        <p:cTn id="22" dur="3000"/>
                                        <p:tgtEl>
                                          <p:spTgt spid="1976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4" grpId="0"/>
      <p:bldP spid="197635" grpId="0" animBg="1"/>
      <p:bldP spid="197636" grpId="0" animBg="1"/>
      <p:bldP spid="197637" grpId="0"/>
      <p:bldP spid="197638" grpId="0"/>
      <p:bldP spid="19763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n-US"/>
              <a:t>No correlation…</a:t>
            </a:r>
          </a:p>
        </p:txBody>
      </p:sp>
      <p:sp>
        <p:nvSpPr>
          <p:cNvPr id="198659" name="Line 3"/>
          <p:cNvSpPr>
            <a:spLocks noChangeShapeType="1"/>
          </p:cNvSpPr>
          <p:nvPr/>
        </p:nvSpPr>
        <p:spPr bwMode="auto">
          <a:xfrm>
            <a:off x="3429000" y="2514600"/>
            <a:ext cx="0" cy="3581400"/>
          </a:xfrm>
          <a:prstGeom prst="line">
            <a:avLst/>
          </a:prstGeom>
          <a:noFill/>
          <a:ln w="57150" cap="sq">
            <a:solidFill>
              <a:schemeClr val="tx1"/>
            </a:solidFill>
            <a:round/>
            <a:headEnd type="triangle" w="sm" len="sm"/>
            <a:tailEnd type="triangle" w="sm" len="sm"/>
          </a:ln>
          <a:effectLst/>
        </p:spPr>
        <p:txBody>
          <a:bodyPr/>
          <a:lstStyle/>
          <a:p>
            <a:endParaRPr lang="en-US"/>
          </a:p>
        </p:txBody>
      </p:sp>
      <p:sp>
        <p:nvSpPr>
          <p:cNvPr id="198660" name="Line 4"/>
          <p:cNvSpPr>
            <a:spLocks noChangeShapeType="1"/>
          </p:cNvSpPr>
          <p:nvPr/>
        </p:nvSpPr>
        <p:spPr bwMode="auto">
          <a:xfrm flipH="1">
            <a:off x="3048000" y="5791200"/>
            <a:ext cx="3962400" cy="0"/>
          </a:xfrm>
          <a:prstGeom prst="line">
            <a:avLst/>
          </a:prstGeom>
          <a:noFill/>
          <a:ln w="57150" cap="sq">
            <a:solidFill>
              <a:schemeClr val="tx1"/>
            </a:solidFill>
            <a:round/>
            <a:headEnd type="triangle" w="sm" len="sm"/>
            <a:tailEnd type="triangle" w="sm" len="sm"/>
          </a:ln>
          <a:effectLst/>
        </p:spPr>
        <p:txBody>
          <a:bodyPr/>
          <a:lstStyle/>
          <a:p>
            <a:endParaRPr lang="en-US"/>
          </a:p>
        </p:txBody>
      </p:sp>
      <p:sp>
        <p:nvSpPr>
          <p:cNvPr id="198661" name="Text Box 5"/>
          <p:cNvSpPr txBox="1">
            <a:spLocks noChangeArrowheads="1"/>
          </p:cNvSpPr>
          <p:nvPr/>
        </p:nvSpPr>
        <p:spPr bwMode="auto">
          <a:xfrm>
            <a:off x="2743200" y="2819400"/>
            <a:ext cx="533400" cy="641350"/>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3600"/>
              <a:t>y</a:t>
            </a:r>
          </a:p>
        </p:txBody>
      </p:sp>
      <p:sp>
        <p:nvSpPr>
          <p:cNvPr id="198662" name="Text Box 6"/>
          <p:cNvSpPr txBox="1">
            <a:spLocks noChangeArrowheads="1"/>
          </p:cNvSpPr>
          <p:nvPr/>
        </p:nvSpPr>
        <p:spPr bwMode="auto">
          <a:xfrm>
            <a:off x="6477000" y="5943600"/>
            <a:ext cx="533400" cy="641350"/>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3600"/>
              <a:t>x</a:t>
            </a:r>
          </a:p>
        </p:txBody>
      </p:sp>
      <p:sp>
        <p:nvSpPr>
          <p:cNvPr id="198663" name="Line 7"/>
          <p:cNvSpPr>
            <a:spLocks noChangeShapeType="1"/>
          </p:cNvSpPr>
          <p:nvPr/>
        </p:nvSpPr>
        <p:spPr bwMode="auto">
          <a:xfrm flipV="1">
            <a:off x="3581400" y="4267200"/>
            <a:ext cx="2971800" cy="0"/>
          </a:xfrm>
          <a:prstGeom prst="line">
            <a:avLst/>
          </a:prstGeom>
          <a:noFill/>
          <a:ln w="12700" cap="sq">
            <a:solidFill>
              <a:schemeClr val="tx1"/>
            </a:solid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9865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98659"/>
                                        </p:tgtEl>
                                        <p:attrNameLst>
                                          <p:attrName>style.visibility</p:attrName>
                                        </p:attrNameLst>
                                      </p:cBhvr>
                                      <p:to>
                                        <p:strVal val="visible"/>
                                      </p:to>
                                    </p:set>
                                  </p:childTnLst>
                                </p:cTn>
                              </p:par>
                              <p:par>
                                <p:cTn id="10" presetID="1" presetClass="entr" presetSubtype="0" fill="hold" grpId="0" nodeType="withEffect">
                                  <p:stCondLst>
                                    <p:cond delay="1000"/>
                                  </p:stCondLst>
                                  <p:childTnLst>
                                    <p:set>
                                      <p:cBhvr>
                                        <p:cTn id="11" dur="1" fill="hold">
                                          <p:stCondLst>
                                            <p:cond delay="0"/>
                                          </p:stCondLst>
                                        </p:cTn>
                                        <p:tgtEl>
                                          <p:spTgt spid="198660"/>
                                        </p:tgtEl>
                                        <p:attrNameLst>
                                          <p:attrName>style.visibility</p:attrName>
                                        </p:attrNameLst>
                                      </p:cBhvr>
                                      <p:to>
                                        <p:strVal val="visible"/>
                                      </p:to>
                                    </p:set>
                                  </p:childTnLst>
                                </p:cTn>
                              </p:par>
                            </p:childTnLst>
                          </p:cTn>
                        </p:par>
                        <p:par>
                          <p:cTn id="12" fill="hold">
                            <p:stCondLst>
                              <p:cond delay="1000"/>
                            </p:stCondLst>
                            <p:childTnLst>
                              <p:par>
                                <p:cTn id="13" presetID="1" presetClass="entr" presetSubtype="0" fill="hold" grpId="0" nodeType="afterEffect">
                                  <p:stCondLst>
                                    <p:cond delay="1000"/>
                                  </p:stCondLst>
                                  <p:childTnLst>
                                    <p:set>
                                      <p:cBhvr>
                                        <p:cTn id="14" dur="1" fill="hold">
                                          <p:stCondLst>
                                            <p:cond delay="0"/>
                                          </p:stCondLst>
                                        </p:cTn>
                                        <p:tgtEl>
                                          <p:spTgt spid="198662"/>
                                        </p:tgtEl>
                                        <p:attrNameLst>
                                          <p:attrName>style.visibility</p:attrName>
                                        </p:attrNameLst>
                                      </p:cBhvr>
                                      <p:to>
                                        <p:strVal val="visible"/>
                                      </p:to>
                                    </p:set>
                                  </p:childTnLst>
                                </p:cTn>
                              </p:par>
                            </p:childTnLst>
                          </p:cTn>
                        </p:par>
                        <p:par>
                          <p:cTn id="15" fill="hold">
                            <p:stCondLst>
                              <p:cond delay="2000"/>
                            </p:stCondLst>
                            <p:childTnLst>
                              <p:par>
                                <p:cTn id="16" presetID="1" presetClass="entr" presetSubtype="0" fill="hold" grpId="0" nodeType="afterEffect">
                                  <p:stCondLst>
                                    <p:cond delay="1000"/>
                                  </p:stCondLst>
                                  <p:childTnLst>
                                    <p:set>
                                      <p:cBhvr>
                                        <p:cTn id="17" dur="1" fill="hold">
                                          <p:stCondLst>
                                            <p:cond delay="0"/>
                                          </p:stCondLst>
                                        </p:cTn>
                                        <p:tgtEl>
                                          <p:spTgt spid="198661"/>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8663"/>
                                        </p:tgtEl>
                                        <p:attrNameLst>
                                          <p:attrName>style.visibility</p:attrName>
                                        </p:attrNameLst>
                                      </p:cBhvr>
                                      <p:to>
                                        <p:strVal val="visible"/>
                                      </p:to>
                                    </p:set>
                                    <p:animEffect transition="in" filter="wipe(left)">
                                      <p:cBhvr>
                                        <p:cTn id="22" dur="3000"/>
                                        <p:tgtEl>
                                          <p:spTgt spid="1986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p:bldP spid="198659" grpId="0" animBg="1"/>
      <p:bldP spid="198660" grpId="0" animBg="1"/>
      <p:bldP spid="198661" grpId="0"/>
      <p:bldP spid="198662" grpId="0"/>
      <p:bldP spid="19866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dirty="0"/>
              <a:t>No correlation…</a:t>
            </a:r>
          </a:p>
        </p:txBody>
      </p:sp>
      <p:sp>
        <p:nvSpPr>
          <p:cNvPr id="199683" name="Line 3"/>
          <p:cNvSpPr>
            <a:spLocks noChangeShapeType="1"/>
          </p:cNvSpPr>
          <p:nvPr/>
        </p:nvSpPr>
        <p:spPr bwMode="auto">
          <a:xfrm>
            <a:off x="3429000" y="2514600"/>
            <a:ext cx="0" cy="3581400"/>
          </a:xfrm>
          <a:prstGeom prst="line">
            <a:avLst/>
          </a:prstGeom>
          <a:noFill/>
          <a:ln w="57150" cap="sq">
            <a:solidFill>
              <a:schemeClr val="tx1"/>
            </a:solidFill>
            <a:round/>
            <a:headEnd type="triangle" w="sm" len="sm"/>
            <a:tailEnd type="triangle" w="sm" len="sm"/>
          </a:ln>
          <a:effectLst/>
        </p:spPr>
        <p:txBody>
          <a:bodyPr/>
          <a:lstStyle/>
          <a:p>
            <a:endParaRPr lang="en-US"/>
          </a:p>
        </p:txBody>
      </p:sp>
      <p:sp>
        <p:nvSpPr>
          <p:cNvPr id="199684" name="Line 4"/>
          <p:cNvSpPr>
            <a:spLocks noChangeShapeType="1"/>
          </p:cNvSpPr>
          <p:nvPr/>
        </p:nvSpPr>
        <p:spPr bwMode="auto">
          <a:xfrm flipH="1">
            <a:off x="3048000" y="5791200"/>
            <a:ext cx="3962400" cy="0"/>
          </a:xfrm>
          <a:prstGeom prst="line">
            <a:avLst/>
          </a:prstGeom>
          <a:noFill/>
          <a:ln w="57150" cap="sq">
            <a:solidFill>
              <a:schemeClr val="tx1"/>
            </a:solidFill>
            <a:round/>
            <a:headEnd type="triangle" w="sm" len="sm"/>
            <a:tailEnd type="triangle" w="sm" len="sm"/>
          </a:ln>
          <a:effectLst/>
        </p:spPr>
        <p:txBody>
          <a:bodyPr/>
          <a:lstStyle/>
          <a:p>
            <a:endParaRPr lang="en-US"/>
          </a:p>
        </p:txBody>
      </p:sp>
      <p:sp>
        <p:nvSpPr>
          <p:cNvPr id="199685" name="Text Box 5"/>
          <p:cNvSpPr txBox="1">
            <a:spLocks noChangeArrowheads="1"/>
          </p:cNvSpPr>
          <p:nvPr/>
        </p:nvSpPr>
        <p:spPr bwMode="auto">
          <a:xfrm>
            <a:off x="2743200" y="2819400"/>
            <a:ext cx="533400" cy="641350"/>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3600"/>
              <a:t>y</a:t>
            </a:r>
          </a:p>
        </p:txBody>
      </p:sp>
      <p:sp>
        <p:nvSpPr>
          <p:cNvPr id="199686" name="Text Box 6"/>
          <p:cNvSpPr txBox="1">
            <a:spLocks noChangeArrowheads="1"/>
          </p:cNvSpPr>
          <p:nvPr/>
        </p:nvSpPr>
        <p:spPr bwMode="auto">
          <a:xfrm>
            <a:off x="6477000" y="5943600"/>
            <a:ext cx="533400" cy="641350"/>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3600"/>
              <a:t>x</a:t>
            </a:r>
          </a:p>
        </p:txBody>
      </p:sp>
      <p:sp>
        <p:nvSpPr>
          <p:cNvPr id="199688" name="Line 8"/>
          <p:cNvSpPr>
            <a:spLocks noChangeShapeType="1"/>
          </p:cNvSpPr>
          <p:nvPr/>
        </p:nvSpPr>
        <p:spPr bwMode="auto">
          <a:xfrm>
            <a:off x="4724400" y="2819400"/>
            <a:ext cx="0" cy="2667000"/>
          </a:xfrm>
          <a:prstGeom prst="line">
            <a:avLst/>
          </a:prstGeom>
          <a:noFill/>
          <a:ln w="12700" cap="sq">
            <a:solidFill>
              <a:schemeClr val="tx1"/>
            </a:solid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9968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99683"/>
                                        </p:tgtEl>
                                        <p:attrNameLst>
                                          <p:attrName>style.visibility</p:attrName>
                                        </p:attrNameLst>
                                      </p:cBhvr>
                                      <p:to>
                                        <p:strVal val="visible"/>
                                      </p:to>
                                    </p:set>
                                  </p:childTnLst>
                                </p:cTn>
                              </p:par>
                              <p:par>
                                <p:cTn id="10" presetID="1" presetClass="entr" presetSubtype="0" fill="hold" grpId="0" nodeType="withEffect">
                                  <p:stCondLst>
                                    <p:cond delay="1000"/>
                                  </p:stCondLst>
                                  <p:childTnLst>
                                    <p:set>
                                      <p:cBhvr>
                                        <p:cTn id="11" dur="1" fill="hold">
                                          <p:stCondLst>
                                            <p:cond delay="0"/>
                                          </p:stCondLst>
                                        </p:cTn>
                                        <p:tgtEl>
                                          <p:spTgt spid="199684"/>
                                        </p:tgtEl>
                                        <p:attrNameLst>
                                          <p:attrName>style.visibility</p:attrName>
                                        </p:attrNameLst>
                                      </p:cBhvr>
                                      <p:to>
                                        <p:strVal val="visible"/>
                                      </p:to>
                                    </p:set>
                                  </p:childTnLst>
                                </p:cTn>
                              </p:par>
                            </p:childTnLst>
                          </p:cTn>
                        </p:par>
                        <p:par>
                          <p:cTn id="12" fill="hold">
                            <p:stCondLst>
                              <p:cond delay="1000"/>
                            </p:stCondLst>
                            <p:childTnLst>
                              <p:par>
                                <p:cTn id="13" presetID="1" presetClass="entr" presetSubtype="0" fill="hold" grpId="0" nodeType="afterEffect">
                                  <p:stCondLst>
                                    <p:cond delay="1000"/>
                                  </p:stCondLst>
                                  <p:childTnLst>
                                    <p:set>
                                      <p:cBhvr>
                                        <p:cTn id="14" dur="1" fill="hold">
                                          <p:stCondLst>
                                            <p:cond delay="0"/>
                                          </p:stCondLst>
                                        </p:cTn>
                                        <p:tgtEl>
                                          <p:spTgt spid="199686"/>
                                        </p:tgtEl>
                                        <p:attrNameLst>
                                          <p:attrName>style.visibility</p:attrName>
                                        </p:attrNameLst>
                                      </p:cBhvr>
                                      <p:to>
                                        <p:strVal val="visible"/>
                                      </p:to>
                                    </p:set>
                                  </p:childTnLst>
                                </p:cTn>
                              </p:par>
                            </p:childTnLst>
                          </p:cTn>
                        </p:par>
                        <p:par>
                          <p:cTn id="15" fill="hold">
                            <p:stCondLst>
                              <p:cond delay="2000"/>
                            </p:stCondLst>
                            <p:childTnLst>
                              <p:par>
                                <p:cTn id="16" presetID="1" presetClass="entr" presetSubtype="0" fill="hold" grpId="0" nodeType="afterEffect">
                                  <p:stCondLst>
                                    <p:cond delay="1000"/>
                                  </p:stCondLst>
                                  <p:childTnLst>
                                    <p:set>
                                      <p:cBhvr>
                                        <p:cTn id="17" dur="1" fill="hold">
                                          <p:stCondLst>
                                            <p:cond delay="0"/>
                                          </p:stCondLst>
                                        </p:cTn>
                                        <p:tgtEl>
                                          <p:spTgt spid="19968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99688"/>
                                        </p:tgtEl>
                                        <p:attrNameLst>
                                          <p:attrName>style.visibility</p:attrName>
                                        </p:attrNameLst>
                                      </p:cBhvr>
                                      <p:to>
                                        <p:strVal val="visible"/>
                                      </p:to>
                                    </p:set>
                                    <p:animEffect transition="in" filter="wipe(down)">
                                      <p:cBhvr>
                                        <p:cTn id="22" dur="3000"/>
                                        <p:tgtEl>
                                          <p:spTgt spid="1996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2" grpId="0"/>
      <p:bldP spid="199683" grpId="0" animBg="1"/>
      <p:bldP spid="199684" grpId="0" animBg="1"/>
      <p:bldP spid="199685" grpId="0"/>
      <p:bldP spid="199686" grpId="0"/>
      <p:bldP spid="19968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551837"/>
            <a:ext cx="7315200" cy="2308324"/>
          </a:xfrm>
          <a:prstGeom prst="rect">
            <a:avLst/>
          </a:prstGeom>
        </p:spPr>
        <p:txBody>
          <a:bodyPr wrap="square">
            <a:spAutoFit/>
          </a:bodyPr>
          <a:lstStyle/>
          <a:p>
            <a:pPr>
              <a:buFont typeface="Arial" pitchFamily="34" charset="0"/>
              <a:buChar char="•"/>
            </a:pPr>
            <a:r>
              <a:rPr lang="en-US" sz="2400" dirty="0"/>
              <a:t> Findings for each problem posed in the study are </a:t>
            </a:r>
            <a:r>
              <a:rPr lang="en-US" sz="2400" b="1" i="1" dirty="0">
                <a:solidFill>
                  <a:schemeClr val="accent1">
                    <a:lumMod val="75000"/>
                  </a:schemeClr>
                </a:solidFill>
                <a:effectLst>
                  <a:outerShdw blurRad="38100" dist="38100" dir="2700000" algn="tl">
                    <a:srgbClr val="C0C0C0"/>
                  </a:outerShdw>
                </a:effectLst>
              </a:rPr>
              <a:t>summarized statistically and conclusions are drawn</a:t>
            </a:r>
            <a:r>
              <a:rPr lang="en-US" sz="2400" dirty="0">
                <a:solidFill>
                  <a:schemeClr val="accent1">
                    <a:lumMod val="75000"/>
                  </a:schemeClr>
                </a:solidFill>
              </a:rPr>
              <a:t>.</a:t>
            </a:r>
          </a:p>
          <a:p>
            <a:pPr>
              <a:buFont typeface="Arial" pitchFamily="34" charset="0"/>
              <a:buChar char="•"/>
            </a:pPr>
            <a:endParaRPr lang="en-US" sz="2400" dirty="0">
              <a:solidFill>
                <a:schemeClr val="accent1">
                  <a:lumMod val="75000"/>
                </a:schemeClr>
              </a:solidFill>
            </a:endParaRPr>
          </a:p>
          <a:p>
            <a:pPr>
              <a:buFont typeface="Arial" pitchFamily="34" charset="0"/>
              <a:buChar char="•"/>
            </a:pPr>
            <a:r>
              <a:rPr lang="en-US" sz="2400" b="1" i="1" dirty="0">
                <a:solidFill>
                  <a:schemeClr val="accent1">
                    <a:lumMod val="75000"/>
                  </a:schemeClr>
                </a:solidFill>
                <a:effectLst>
                  <a:outerShdw blurRad="38100" dist="38100" dir="2700000" algn="tl">
                    <a:srgbClr val="C0C0C0"/>
                  </a:outerShdw>
                </a:effectLst>
              </a:rPr>
              <a:t> Recommendations are formulated</a:t>
            </a:r>
            <a:r>
              <a:rPr lang="en-US" sz="2400" dirty="0">
                <a:solidFill>
                  <a:schemeClr val="accent1">
                    <a:lumMod val="75000"/>
                  </a:schemeClr>
                </a:solidFill>
              </a:rPr>
              <a:t> b</a:t>
            </a:r>
            <a:r>
              <a:rPr lang="en-US" sz="2400" dirty="0"/>
              <a:t>y the researcher based on the significant findings noted.</a:t>
            </a:r>
          </a:p>
        </p:txBody>
      </p:sp>
      <p:sp>
        <p:nvSpPr>
          <p:cNvPr id="3" name="Rectangle 2"/>
          <p:cNvSpPr/>
          <p:nvPr/>
        </p:nvSpPr>
        <p:spPr>
          <a:xfrm>
            <a:off x="304800" y="685800"/>
            <a:ext cx="7467600" cy="1261884"/>
          </a:xfrm>
          <a:prstGeom prst="rect">
            <a:avLst/>
          </a:prstGeom>
        </p:spPr>
        <p:txBody>
          <a:bodyPr wrap="square">
            <a:spAutoFit/>
          </a:bodyPr>
          <a:lstStyle/>
          <a:p>
            <a:r>
              <a:rPr lang="en-US" sz="3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Reporting the results and conclusions of the study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References</a:t>
            </a:r>
            <a:endParaRPr lang="en-GB" dirty="0"/>
          </a:p>
        </p:txBody>
      </p:sp>
      <p:sp>
        <p:nvSpPr>
          <p:cNvPr id="3" name="Content Placeholder 2"/>
          <p:cNvSpPr>
            <a:spLocks noGrp="1"/>
          </p:cNvSpPr>
          <p:nvPr>
            <p:ph idx="1"/>
          </p:nvPr>
        </p:nvSpPr>
        <p:spPr>
          <a:solidFill>
            <a:schemeClr val="bg1"/>
          </a:solidFill>
          <a:ln>
            <a:solidFill>
              <a:schemeClr val="accent1"/>
            </a:solidFill>
          </a:ln>
        </p:spPr>
        <p:txBody>
          <a:bodyPr>
            <a:normAutofit fontScale="92500" lnSpcReduction="20000"/>
          </a:bodyPr>
          <a:lstStyle/>
          <a:p>
            <a:endParaRPr lang="en-US" sz="1500" dirty="0"/>
          </a:p>
          <a:p>
            <a:r>
              <a:rPr lang="en-US" sz="1800" dirty="0"/>
              <a:t>Cherry, K. (</a:t>
            </a:r>
            <a:r>
              <a:rPr lang="en-US" sz="1800" dirty="0" err="1"/>
              <a:t>n.d</a:t>
            </a:r>
            <a:r>
              <a:rPr lang="en-US" sz="1800" dirty="0"/>
              <a:t>.) </a:t>
            </a:r>
            <a:r>
              <a:rPr lang="en-US" sz="1800" i="1" dirty="0"/>
              <a:t>Correlational studies: Psychology 	research with correlational studies. </a:t>
            </a:r>
            <a:r>
              <a:rPr lang="en-US" sz="1800" dirty="0"/>
              <a:t>Retrieved from 	http://psychology.about.com/od/research	methods/a/correlational.html.</a:t>
            </a:r>
            <a:endParaRPr lang="en-GB" sz="1800" dirty="0"/>
          </a:p>
          <a:p>
            <a:endParaRPr lang="en-US" sz="1800" dirty="0"/>
          </a:p>
          <a:p>
            <a:r>
              <a:rPr lang="en-US" sz="1800" dirty="0" err="1"/>
              <a:t>Fraenkel</a:t>
            </a:r>
            <a:r>
              <a:rPr lang="en-US" sz="1800" dirty="0"/>
              <a:t>, R., &amp; </a:t>
            </a:r>
            <a:r>
              <a:rPr lang="en-US" sz="1800" dirty="0" err="1"/>
              <a:t>Wallen</a:t>
            </a:r>
            <a:r>
              <a:rPr lang="en-US" sz="1800" dirty="0"/>
              <a:t>, E.(2005). </a:t>
            </a:r>
            <a:r>
              <a:rPr lang="en-US" sz="1800" i="1" dirty="0"/>
              <a:t>How to Design and 	Evaluate Research in Education</a:t>
            </a:r>
            <a:r>
              <a:rPr lang="en-US" sz="1800" dirty="0"/>
              <a:t> (6</a:t>
            </a:r>
            <a:r>
              <a:rPr lang="en-US" sz="1800" baseline="30000" dirty="0"/>
              <a:t>th</a:t>
            </a:r>
            <a:r>
              <a:rPr lang="en-US" sz="1800" dirty="0"/>
              <a:t> ed.). San 	</a:t>
            </a:r>
            <a:r>
              <a:rPr lang="en-US" sz="1800" dirty="0" err="1"/>
              <a:t>Fransisco</a:t>
            </a:r>
            <a:r>
              <a:rPr lang="en-US" sz="1800" dirty="0"/>
              <a:t>: Corwin. </a:t>
            </a:r>
          </a:p>
          <a:p>
            <a:endParaRPr lang="en-GB" sz="1800" dirty="0"/>
          </a:p>
          <a:p>
            <a:r>
              <a:rPr lang="en-US" sz="1800" dirty="0"/>
              <a:t> Gay, L.R.(2003). </a:t>
            </a:r>
            <a:r>
              <a:rPr lang="en-US" sz="1800" i="1" dirty="0"/>
              <a:t>Educational research</a:t>
            </a:r>
            <a:r>
              <a:rPr lang="en-US" sz="1800" dirty="0"/>
              <a:t> (5</a:t>
            </a:r>
            <a:r>
              <a:rPr lang="en-US" sz="1800" baseline="30000" dirty="0"/>
              <a:t>th</a:t>
            </a:r>
            <a:r>
              <a:rPr lang="en-US" sz="1800" dirty="0"/>
              <a:t> ed.). 	Florida: 	Florida International University.</a:t>
            </a:r>
            <a:endParaRPr lang="en-GB" sz="1800" dirty="0"/>
          </a:p>
          <a:p>
            <a:endParaRPr lang="en-GB" sz="1800" dirty="0"/>
          </a:p>
          <a:p>
            <a:r>
              <a:rPr lang="en-GB" sz="1800" dirty="0"/>
              <a:t>Muller, A. (2002). </a:t>
            </a:r>
            <a:r>
              <a:rPr lang="en-GB" sz="1800" i="1" dirty="0"/>
              <a:t>Education, income inequality, and mortality: A 	multiple regressions. Retrieved 10th </a:t>
            </a:r>
            <a:r>
              <a:rPr lang="en-GB" sz="1800" i="1" dirty="0" err="1"/>
              <a:t>july</a:t>
            </a:r>
            <a:r>
              <a:rPr lang="en-GB" sz="1800" i="1" dirty="0"/>
              <a:t>, 2001, from 	</a:t>
            </a:r>
            <a:r>
              <a:rPr lang="en-GB" sz="1800" i="1" dirty="0">
                <a:hlinkClick r:id="rId2"/>
              </a:rPr>
              <a:t>http://www.bmj.com/content/324/7328/23</a:t>
            </a:r>
            <a:r>
              <a:rPr lang="en-GB" sz="1800" i="1" dirty="0"/>
              <a:t>.</a:t>
            </a:r>
          </a:p>
          <a:p>
            <a:endParaRPr lang="en-GB" sz="1800" i="1" dirty="0"/>
          </a:p>
          <a:p>
            <a:r>
              <a:rPr lang="en-GB" sz="1800" i="1" dirty="0"/>
              <a:t>The survey system. Retrieved from 	http://www.surveysystem.com/correlation.htm</a:t>
            </a:r>
          </a:p>
          <a:p>
            <a:pPr>
              <a:buNone/>
            </a:pPr>
            <a:endParaRPr lang="en-GB" sz="1800" dirty="0"/>
          </a:p>
          <a:p>
            <a:endParaRPr lang="en-GB" dirty="0"/>
          </a:p>
          <a:p>
            <a:endParaRPr lang="en-GB" dirty="0"/>
          </a:p>
        </p:txBody>
      </p:sp>
    </p:spTree>
    <p:extLst>
      <p:ext uri="{BB962C8B-B14F-4D97-AF65-F5344CB8AC3E}">
        <p14:creationId xmlns:p14="http://schemas.microsoft.com/office/powerpoint/2010/main" val="20929210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67000" y="2743200"/>
            <a:ext cx="4267200" cy="677108"/>
          </a:xfrm>
          <a:prstGeom prst="rect">
            <a:avLst/>
          </a:prstGeom>
        </p:spPr>
        <p:txBody>
          <a:bodyPr wrap="square">
            <a:spAutoFit/>
          </a:bodyPr>
          <a:lstStyle/>
          <a:p>
            <a:r>
              <a:rPr lang="en-US" sz="3800" b="1" cap="all" dirty="0">
                <a:ln w="500">
                  <a:solidFill>
                    <a:srgbClr val="1F497D">
                      <a:shade val="20000"/>
                      <a:satMod val="120000"/>
                    </a:srgbClr>
                  </a:solidFill>
                </a:ln>
                <a:gradFill>
                  <a:gsLst>
                    <a:gs pos="0">
                      <a:srgbClr val="8064A2">
                        <a:tint val="13000"/>
                      </a:srgbClr>
                    </a:gs>
                    <a:gs pos="10000">
                      <a:srgbClr val="8064A2">
                        <a:tint val="20000"/>
                      </a:srgbClr>
                    </a:gs>
                    <a:gs pos="49000">
                      <a:srgbClr val="8064A2">
                        <a:tint val="70000"/>
                      </a:srgbClr>
                    </a:gs>
                    <a:gs pos="50000">
                      <a:srgbClr val="8064A2">
                        <a:tint val="97000"/>
                      </a:srgbClr>
                    </a:gs>
                    <a:gs pos="100000">
                      <a:srgbClr val="8064A2">
                        <a:tint val="20000"/>
                      </a:srgbClr>
                    </a:gs>
                  </a:gsLst>
                  <a:lin ang="5400000" scaled="1"/>
                </a:gradFill>
                <a:ea typeface="+mj-ea"/>
                <a:cs typeface="+mj-cs"/>
              </a:rPr>
              <a:t>THANKYOU</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a:effectLst>
                  <a:outerShdw blurRad="38100" dist="38100" dir="2700000" algn="tl">
                    <a:srgbClr val="C0C0C0"/>
                  </a:outerShdw>
                </a:effectLst>
              </a:rPr>
              <a:t>                                          Cont:</a:t>
            </a:r>
            <a:endParaRPr lang="en-US" sz="3500" b="1" dirty="0">
              <a:effectLst>
                <a:outerShdw blurRad="38100" dist="38100" dir="2700000" algn="tl">
                  <a:srgbClr val="C0C0C0"/>
                </a:outerShdw>
              </a:effectLst>
            </a:endParaRPr>
          </a:p>
        </p:txBody>
      </p:sp>
      <p:sp>
        <p:nvSpPr>
          <p:cNvPr id="3" name="Content Placeholder 2"/>
          <p:cNvSpPr>
            <a:spLocks noGrp="1"/>
          </p:cNvSpPr>
          <p:nvPr>
            <p:ph idx="1"/>
          </p:nvPr>
        </p:nvSpPr>
        <p:spPr/>
        <p:txBody>
          <a:bodyPr>
            <a:normAutofit fontScale="92500" lnSpcReduction="10000"/>
          </a:bodyPr>
          <a:lstStyle/>
          <a:p>
            <a:pPr algn="just">
              <a:buNone/>
            </a:pPr>
            <a:r>
              <a:rPr lang="en-US" dirty="0"/>
              <a:t>  </a:t>
            </a:r>
            <a:r>
              <a:rPr lang="en-US" b="1" dirty="0"/>
              <a:t>Correlational studies </a:t>
            </a:r>
            <a:r>
              <a:rPr lang="en-US" dirty="0"/>
              <a:t>can suggest that there is a </a:t>
            </a:r>
            <a:r>
              <a:rPr lang="en-US" b="1" i="1" dirty="0">
                <a:solidFill>
                  <a:schemeClr val="accent1">
                    <a:lumMod val="75000"/>
                  </a:schemeClr>
                </a:solidFill>
              </a:rPr>
              <a:t>relationship</a:t>
            </a:r>
            <a:r>
              <a:rPr lang="en-US" dirty="0"/>
              <a:t> between </a:t>
            </a:r>
            <a:r>
              <a:rPr lang="en-US" b="1" i="1" dirty="0">
                <a:solidFill>
                  <a:schemeClr val="accent1">
                    <a:lumMod val="75000"/>
                  </a:schemeClr>
                </a:solidFill>
              </a:rPr>
              <a:t>two variables</a:t>
            </a:r>
            <a:r>
              <a:rPr lang="en-US" dirty="0"/>
              <a:t>, they </a:t>
            </a:r>
            <a:r>
              <a:rPr lang="en-US" i="1" dirty="0">
                <a:solidFill>
                  <a:schemeClr val="accent1">
                    <a:lumMod val="75000"/>
                  </a:schemeClr>
                </a:solidFill>
              </a:rPr>
              <a:t>cannot</a:t>
            </a:r>
            <a:r>
              <a:rPr lang="en-US" dirty="0"/>
              <a:t> prove that </a:t>
            </a:r>
            <a:r>
              <a:rPr lang="en-US" i="1" dirty="0">
                <a:solidFill>
                  <a:schemeClr val="accent1">
                    <a:lumMod val="75000"/>
                  </a:schemeClr>
                </a:solidFill>
              </a:rPr>
              <a:t>one variable </a:t>
            </a:r>
            <a:r>
              <a:rPr lang="en-US" b="1" i="1" dirty="0">
                <a:solidFill>
                  <a:schemeClr val="accent1">
                    <a:lumMod val="75000"/>
                  </a:schemeClr>
                </a:solidFill>
              </a:rPr>
              <a:t>causes </a:t>
            </a:r>
            <a:r>
              <a:rPr lang="en-US" dirty="0"/>
              <a:t>a change in </a:t>
            </a:r>
            <a:r>
              <a:rPr lang="en-US" i="1" dirty="0">
                <a:solidFill>
                  <a:schemeClr val="accent1">
                    <a:lumMod val="75000"/>
                  </a:schemeClr>
                </a:solidFill>
              </a:rPr>
              <a:t>another variable</a:t>
            </a:r>
            <a:r>
              <a:rPr lang="en-US" dirty="0"/>
              <a:t>. In other words, correlation </a:t>
            </a:r>
            <a:r>
              <a:rPr lang="en-US" i="1" dirty="0">
                <a:solidFill>
                  <a:schemeClr val="accent1">
                    <a:lumMod val="75000"/>
                  </a:schemeClr>
                </a:solidFill>
              </a:rPr>
              <a:t>does not </a:t>
            </a:r>
            <a:r>
              <a:rPr lang="en-US" b="1" i="1" dirty="0">
                <a:solidFill>
                  <a:schemeClr val="accent1">
                    <a:lumMod val="75000"/>
                  </a:schemeClr>
                </a:solidFill>
              </a:rPr>
              <a:t>equal causation</a:t>
            </a:r>
            <a:r>
              <a:rPr lang="en-US" i="1" dirty="0">
                <a:solidFill>
                  <a:schemeClr val="accent1">
                    <a:lumMod val="75000"/>
                  </a:schemeClr>
                </a:solidFill>
              </a:rPr>
              <a:t>. </a:t>
            </a:r>
          </a:p>
          <a:p>
            <a:pPr algn="just">
              <a:buNone/>
            </a:pPr>
            <a:r>
              <a:rPr lang="en-US" dirty="0"/>
              <a:t>   </a:t>
            </a:r>
            <a:r>
              <a:rPr lang="en-US" b="1" dirty="0"/>
              <a:t>For example</a:t>
            </a:r>
            <a:r>
              <a:rPr lang="en-US" dirty="0"/>
              <a:t>, a correlational study might suggest that there is a </a:t>
            </a:r>
            <a:r>
              <a:rPr lang="en-US" b="1" i="1" dirty="0">
                <a:solidFill>
                  <a:schemeClr val="accent1">
                    <a:lumMod val="75000"/>
                  </a:schemeClr>
                </a:solidFill>
              </a:rPr>
              <a:t>relationship</a:t>
            </a:r>
            <a:r>
              <a:rPr lang="en-US" b="1" dirty="0"/>
              <a:t> between </a:t>
            </a:r>
            <a:r>
              <a:rPr lang="en-US" b="1" i="1" dirty="0">
                <a:solidFill>
                  <a:schemeClr val="accent1">
                    <a:lumMod val="75000"/>
                  </a:schemeClr>
                </a:solidFill>
              </a:rPr>
              <a:t>academic success and self-esteem</a:t>
            </a:r>
            <a:r>
              <a:rPr lang="en-US" i="1" dirty="0">
                <a:solidFill>
                  <a:schemeClr val="accent1">
                    <a:lumMod val="75000"/>
                  </a:schemeClr>
                </a:solidFill>
              </a:rPr>
              <a:t>,</a:t>
            </a:r>
            <a:r>
              <a:rPr lang="en-US" dirty="0"/>
              <a:t> but it cannot show if </a:t>
            </a:r>
            <a:r>
              <a:rPr lang="en-US" b="1" i="1" dirty="0">
                <a:solidFill>
                  <a:schemeClr val="accent1">
                    <a:lumMod val="75000"/>
                  </a:schemeClr>
                </a:solidFill>
              </a:rPr>
              <a:t>academic success increases or decreases self-esteem</a:t>
            </a:r>
            <a:r>
              <a:rPr lang="en-US" dirty="0"/>
              <a:t>. Other variables might play a role, including social relationships, cognitive abilities, personality, socio-economic status, and a myriad of other factors.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normAutofit fontScale="90000"/>
          </a:bodyPr>
          <a:lstStyle/>
          <a:p>
            <a:r>
              <a:rPr lang="en-US" b="1" dirty="0">
                <a:effectLst>
                  <a:outerShdw blurRad="38100" dist="38100" dir="2700000" algn="tl">
                    <a:srgbClr val="C0C0C0"/>
                  </a:outerShdw>
                </a:effectLst>
                <a:latin typeface="+mj-lt"/>
                <a:ea typeface="+mj-ea"/>
                <a:cs typeface="+mj-cs"/>
              </a:rPr>
              <a:t>Correlation Coefficient</a:t>
            </a:r>
            <a:br>
              <a:rPr lang="en-US" b="1" dirty="0">
                <a:effectLst>
                  <a:outerShdw blurRad="38100" dist="38100" dir="2700000" algn="tl">
                    <a:srgbClr val="C0C0C0"/>
                  </a:outerShdw>
                </a:effectLst>
                <a:latin typeface="+mj-lt"/>
                <a:ea typeface="+mj-ea"/>
                <a:cs typeface="+mj-cs"/>
              </a:rPr>
            </a:br>
            <a:endParaRPr lang="en-US" dirty="0"/>
          </a:p>
        </p:txBody>
      </p:sp>
      <p:sp>
        <p:nvSpPr>
          <p:cNvPr id="4" name="Rectangle 3"/>
          <p:cNvSpPr/>
          <p:nvPr/>
        </p:nvSpPr>
        <p:spPr>
          <a:xfrm>
            <a:off x="381000" y="1600200"/>
            <a:ext cx="7848600" cy="830997"/>
          </a:xfrm>
          <a:prstGeom prst="rect">
            <a:avLst/>
          </a:prstGeom>
        </p:spPr>
        <p:txBody>
          <a:bodyPr wrap="square">
            <a:spAutoFit/>
          </a:bodyPr>
          <a:lstStyle/>
          <a:p>
            <a:r>
              <a:rPr lang="en-US" sz="2400" dirty="0">
                <a:latin typeface="Tahoma" pitchFamily="34" charset="0"/>
                <a:cs typeface="Arial" charset="0"/>
              </a:rPr>
              <a:t>Correlational studies describe the variable relationship via a </a:t>
            </a:r>
            <a:r>
              <a:rPr lang="en-US" sz="2400" b="1" i="1" dirty="0">
                <a:solidFill>
                  <a:schemeClr val="accent1">
                    <a:lumMod val="75000"/>
                  </a:schemeClr>
                </a:solidFill>
                <a:latin typeface="Tahoma" pitchFamily="34" charset="0"/>
                <a:cs typeface="Arial" charset="0"/>
              </a:rPr>
              <a:t>correlation coefficient.</a:t>
            </a:r>
          </a:p>
        </p:txBody>
      </p:sp>
      <p:sp>
        <p:nvSpPr>
          <p:cNvPr id="6" name="Rectangle 5"/>
          <p:cNvSpPr/>
          <p:nvPr/>
        </p:nvSpPr>
        <p:spPr>
          <a:xfrm>
            <a:off x="457200" y="2743200"/>
            <a:ext cx="8305800" cy="461665"/>
          </a:xfrm>
          <a:prstGeom prst="rect">
            <a:avLst/>
          </a:prstGeom>
        </p:spPr>
        <p:txBody>
          <a:bodyPr wrap="square">
            <a:spAutoFit/>
          </a:bodyPr>
          <a:lstStyle/>
          <a:p>
            <a:r>
              <a:rPr lang="en-US" sz="2400" dirty="0"/>
              <a:t>A correlation coefficient identifies</a:t>
            </a:r>
          </a:p>
        </p:txBody>
      </p:sp>
      <p:sp>
        <p:nvSpPr>
          <p:cNvPr id="7" name="Rectangle 6"/>
          <p:cNvSpPr/>
          <p:nvPr/>
        </p:nvSpPr>
        <p:spPr>
          <a:xfrm>
            <a:off x="381000" y="3352800"/>
            <a:ext cx="6019800" cy="1938992"/>
          </a:xfrm>
          <a:prstGeom prst="rect">
            <a:avLst/>
          </a:prstGeom>
        </p:spPr>
        <p:txBody>
          <a:bodyPr wrap="square">
            <a:spAutoFit/>
          </a:bodyPr>
          <a:lstStyle/>
          <a:p>
            <a:pPr marL="571500" indent="-571500"/>
            <a:r>
              <a:rPr lang="en-US" sz="2400" b="1" dirty="0"/>
              <a:t>Existence </a:t>
            </a:r>
          </a:p>
          <a:p>
            <a:pPr marL="571500" indent="-571500"/>
            <a:r>
              <a:rPr lang="en-US" sz="2400" dirty="0"/>
              <a:t> </a:t>
            </a:r>
          </a:p>
          <a:p>
            <a:pPr marL="571500" indent="-571500"/>
            <a:r>
              <a:rPr lang="en-US" sz="2400" b="1" dirty="0"/>
              <a:t>Degree</a:t>
            </a:r>
            <a:r>
              <a:rPr lang="en-US" sz="2400" dirty="0"/>
              <a:t>  [ -1.00 to 0 to +1.00]</a:t>
            </a:r>
          </a:p>
          <a:p>
            <a:pPr marL="571500" indent="-571500"/>
            <a:endParaRPr lang="en-US" sz="2400" dirty="0">
              <a:solidFill>
                <a:schemeClr val="accent2">
                  <a:lumMod val="75000"/>
                </a:schemeClr>
              </a:solidFill>
            </a:endParaRPr>
          </a:p>
          <a:p>
            <a:pPr marL="571500" indent="-571500"/>
            <a:r>
              <a:rPr lang="en-US" sz="2400" b="1" dirty="0"/>
              <a:t>Direction</a:t>
            </a:r>
          </a:p>
        </p:txBody>
      </p:sp>
      <p:sp>
        <p:nvSpPr>
          <p:cNvPr id="9" name="Rectangle 8"/>
          <p:cNvSpPr/>
          <p:nvPr/>
        </p:nvSpPr>
        <p:spPr>
          <a:xfrm>
            <a:off x="1752600" y="4876800"/>
            <a:ext cx="4087529" cy="400110"/>
          </a:xfrm>
          <a:prstGeom prst="rect">
            <a:avLst/>
          </a:prstGeom>
        </p:spPr>
        <p:txBody>
          <a:bodyPr wrap="none">
            <a:spAutoFit/>
          </a:bodyPr>
          <a:lstStyle/>
          <a:p>
            <a:pPr>
              <a:spcBef>
                <a:spcPct val="50000"/>
              </a:spcBef>
            </a:pPr>
            <a:r>
              <a:rPr lang="en-US" sz="2000" dirty="0"/>
              <a:t>Sign (+ or -) gives direction of relation</a:t>
            </a:r>
          </a:p>
        </p:txBody>
      </p:sp>
      <p:sp>
        <p:nvSpPr>
          <p:cNvPr id="10" name="Rectangle 9"/>
          <p:cNvSpPr/>
          <p:nvPr/>
        </p:nvSpPr>
        <p:spPr>
          <a:xfrm>
            <a:off x="457200" y="5486400"/>
            <a:ext cx="5096267" cy="400110"/>
          </a:xfrm>
          <a:prstGeom prst="rect">
            <a:avLst/>
          </a:prstGeom>
        </p:spPr>
        <p:txBody>
          <a:bodyPr wrap="none">
            <a:spAutoFit/>
          </a:bodyPr>
          <a:lstStyle/>
          <a:p>
            <a:r>
              <a:rPr lang="en-US" sz="2000" dirty="0"/>
              <a:t>The correlation coefficient, denoted by </a:t>
            </a:r>
            <a:r>
              <a:rPr lang="en-US" sz="2000" b="1" dirty="0"/>
              <a:t>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52400" y="1143000"/>
            <a:ext cx="8077200" cy="5715000"/>
          </a:xfrm>
        </p:spPr>
        <p:txBody>
          <a:bodyPr>
            <a:normAutofit fontScale="47500" lnSpcReduction="20000"/>
          </a:bodyPr>
          <a:lstStyle/>
          <a:p>
            <a:endParaRPr lang="en-US" b="1" i="1" dirty="0">
              <a:solidFill>
                <a:schemeClr val="accent1">
                  <a:lumMod val="75000"/>
                </a:schemeClr>
              </a:solidFill>
            </a:endParaRPr>
          </a:p>
          <a:p>
            <a:r>
              <a:rPr lang="en-US" sz="5100" b="1" i="1" dirty="0">
                <a:solidFill>
                  <a:schemeClr val="accent1">
                    <a:lumMod val="75000"/>
                  </a:schemeClr>
                </a:solidFill>
              </a:rPr>
              <a:t>Positive Correlation</a:t>
            </a:r>
            <a:r>
              <a:rPr lang="en-US" sz="5100" b="1" dirty="0">
                <a:solidFill>
                  <a:schemeClr val="accent1">
                    <a:lumMod val="75000"/>
                  </a:schemeClr>
                </a:solidFill>
              </a:rPr>
              <a:t> </a:t>
            </a:r>
            <a:r>
              <a:rPr lang="en-US" sz="3800" dirty="0"/>
              <a:t>means that high scores in one variable (X) are associated with high scores in another variable (Y) and vise versa. </a:t>
            </a:r>
          </a:p>
          <a:p>
            <a:endParaRPr lang="en-US" sz="3800" dirty="0"/>
          </a:p>
          <a:p>
            <a:r>
              <a:rPr lang="en-US" sz="3800" dirty="0"/>
              <a:t>A correlation coefficient close to +1.00 indicates a strong positive correlation. </a:t>
            </a:r>
          </a:p>
          <a:p>
            <a:r>
              <a:rPr lang="en-US" sz="3200" dirty="0">
                <a:solidFill>
                  <a:prstClr val="black"/>
                </a:solidFill>
                <a:latin typeface="Calibri"/>
              </a:rPr>
              <a:t>E.g. </a:t>
            </a:r>
            <a:r>
              <a:rPr lang="en-US" sz="3800" dirty="0"/>
              <a:t>High attendance ratio can predict high grades.</a:t>
            </a:r>
          </a:p>
          <a:p>
            <a:endParaRPr lang="en-US" sz="3800" dirty="0"/>
          </a:p>
          <a:p>
            <a:r>
              <a:rPr lang="en-US" sz="5100" b="1" i="1" dirty="0">
                <a:solidFill>
                  <a:schemeClr val="accent1">
                    <a:lumMod val="75000"/>
                  </a:schemeClr>
                </a:solidFill>
              </a:rPr>
              <a:t>Negative Correlation </a:t>
            </a:r>
            <a:r>
              <a:rPr lang="en-US" sz="3800" dirty="0"/>
              <a:t>means that high scores in one variable (X) are associated with low scores in another variable (Y) and vise versa.</a:t>
            </a:r>
          </a:p>
          <a:p>
            <a:endParaRPr lang="en-US" sz="3800" dirty="0"/>
          </a:p>
          <a:p>
            <a:r>
              <a:rPr lang="en-US" sz="3800" dirty="0"/>
              <a:t> A correlation coefficient close to -1.00 indicates a strong negative correlation.</a:t>
            </a:r>
          </a:p>
          <a:p>
            <a:r>
              <a:rPr lang="en-US" sz="3800" dirty="0">
                <a:solidFill>
                  <a:prstClr val="black"/>
                </a:solidFill>
                <a:latin typeface="Calibri"/>
              </a:rPr>
              <a:t>E.g</a:t>
            </a:r>
            <a:r>
              <a:rPr lang="en-US" sz="3800" dirty="0"/>
              <a:t>. As the amount of addiction toward TV shows increases, the GPA decreases.</a:t>
            </a:r>
          </a:p>
          <a:p>
            <a:endParaRPr lang="en-US" sz="3800" dirty="0"/>
          </a:p>
          <a:p>
            <a:r>
              <a:rPr lang="en-US" sz="5100" b="1" i="1" dirty="0">
                <a:solidFill>
                  <a:schemeClr val="accent1">
                    <a:lumMod val="75000"/>
                  </a:schemeClr>
                </a:solidFill>
              </a:rPr>
              <a:t>No Correlation </a:t>
            </a:r>
            <a:r>
              <a:rPr lang="en-US" sz="3800" dirty="0"/>
              <a:t>means that change of score in one variable (X) do not effect scores of another variable (Y).</a:t>
            </a:r>
          </a:p>
          <a:p>
            <a:endParaRPr lang="en-US" sz="3800" dirty="0"/>
          </a:p>
          <a:p>
            <a:r>
              <a:rPr lang="en-US" sz="3800" dirty="0"/>
              <a:t> correlation coefficient of 0 indicates no correlation.</a:t>
            </a:r>
          </a:p>
        </p:txBody>
      </p:sp>
      <p:sp>
        <p:nvSpPr>
          <p:cNvPr id="8196" name="Rectangle 4"/>
          <p:cNvSpPr>
            <a:spLocks noChangeArrowheads="1"/>
          </p:cNvSpPr>
          <p:nvPr/>
        </p:nvSpPr>
        <p:spPr bwMode="auto">
          <a:xfrm>
            <a:off x="0" y="0"/>
            <a:ext cx="8229600" cy="1371600"/>
          </a:xfrm>
          <a:prstGeom prst="rect">
            <a:avLst/>
          </a:prstGeom>
          <a:noFill/>
          <a:ln w="9525">
            <a:noFill/>
            <a:miter lim="800000"/>
            <a:headEnd/>
            <a:tailEnd/>
          </a:ln>
          <a:effectLst/>
        </p:spPr>
        <p:txBody>
          <a:bodyPr anchor="ctr"/>
          <a:lstStyle/>
          <a:p>
            <a:pPr eaLnBrk="1" hangingPunct="1"/>
            <a:endParaRPr lang="en-US" sz="3500" b="1" dirty="0">
              <a:solidFill>
                <a:schemeClr val="accent1">
                  <a:lumMod val="75000"/>
                </a:schemeClr>
              </a:solidFill>
              <a:effectLst>
                <a:outerShdw blurRad="38100" dist="38100" dir="2700000" algn="tl">
                  <a:srgbClr val="C0C0C0"/>
                </a:outerShdw>
              </a:effectLst>
            </a:endParaRPr>
          </a:p>
        </p:txBody>
      </p:sp>
      <p:sp>
        <p:nvSpPr>
          <p:cNvPr id="5" name="Rectangle 4"/>
          <p:cNvSpPr/>
          <p:nvPr/>
        </p:nvSpPr>
        <p:spPr>
          <a:xfrm>
            <a:off x="838200" y="457200"/>
            <a:ext cx="6553200" cy="615553"/>
          </a:xfrm>
          <a:prstGeom prst="rect">
            <a:avLst/>
          </a:prstGeom>
        </p:spPr>
        <p:txBody>
          <a:bodyPr wrap="square">
            <a:spAutoFit/>
          </a:bodyPr>
          <a:lstStyle/>
          <a:p>
            <a:r>
              <a:rPr lang="en-US" sz="34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Correlation Coefficient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Rectangle 1"/>
          <p:cNvSpPr/>
          <p:nvPr/>
        </p:nvSpPr>
        <p:spPr>
          <a:xfrm>
            <a:off x="381000" y="304800"/>
            <a:ext cx="7136056" cy="523220"/>
          </a:xfrm>
          <a:prstGeom prst="rect">
            <a:avLst/>
          </a:prstGeom>
        </p:spPr>
        <p:txBody>
          <a:bodyPr wrap="none">
            <a:spAutoFit/>
          </a:bodyPr>
          <a:lstStyle/>
          <a:p>
            <a:pPr lvl="0"/>
            <a:r>
              <a:rPr lang="en-US" sz="2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Purposes of Correlational Research</a:t>
            </a:r>
          </a:p>
        </p:txBody>
      </p:sp>
      <p:sp>
        <p:nvSpPr>
          <p:cNvPr id="4" name="Rectangle 3"/>
          <p:cNvSpPr/>
          <p:nvPr/>
        </p:nvSpPr>
        <p:spPr>
          <a:xfrm>
            <a:off x="0" y="1600200"/>
            <a:ext cx="7903767" cy="1865126"/>
          </a:xfrm>
          <a:prstGeom prst="rect">
            <a:avLst/>
          </a:prstGeom>
        </p:spPr>
        <p:txBody>
          <a:bodyPr wrap="square">
            <a:spAutoFit/>
          </a:bodyPr>
          <a:lstStyle/>
          <a:p>
            <a:pPr marL="548640" indent="-411480">
              <a:spcBef>
                <a:spcPct val="20000"/>
              </a:spcBef>
              <a:buClr>
                <a:schemeClr val="tx1"/>
              </a:buClr>
              <a:buSzPct val="65000"/>
              <a:buFont typeface="Courier New" pitchFamily="49" charset="0"/>
              <a:buChar char="o"/>
            </a:pPr>
            <a:r>
              <a:rPr lang="en-US" sz="2400" b="1" dirty="0">
                <a:solidFill>
                  <a:srgbClr val="69676D"/>
                </a:solidFill>
                <a:effectLst>
                  <a:outerShdw blurRad="38100" dist="38100" dir="2700000" algn="tl">
                    <a:srgbClr val="C0C0C0"/>
                  </a:outerShdw>
                </a:effectLst>
                <a:latin typeface="Book Antiqua"/>
              </a:rPr>
              <a:t>Explaining Important Human Behaviors.</a:t>
            </a:r>
          </a:p>
          <a:p>
            <a:pPr marL="548640" lvl="0" indent="-411480">
              <a:spcBef>
                <a:spcPct val="20000"/>
              </a:spcBef>
              <a:buClr>
                <a:schemeClr val="tx1"/>
              </a:buClr>
              <a:buSzPct val="65000"/>
              <a:buFont typeface="Courier New" pitchFamily="49" charset="0"/>
              <a:buChar char="o"/>
            </a:pPr>
            <a:r>
              <a:rPr lang="en-US" sz="2400" b="1" dirty="0">
                <a:solidFill>
                  <a:srgbClr val="69676D"/>
                </a:solidFill>
                <a:effectLst>
                  <a:outerShdw blurRad="38100" dist="38100" dir="2700000" algn="tl">
                    <a:srgbClr val="C0C0C0"/>
                  </a:outerShdw>
                </a:effectLst>
                <a:latin typeface="Book Antiqua"/>
              </a:rPr>
              <a:t>Prediction of a Possible</a:t>
            </a:r>
            <a:r>
              <a:rPr lang="en-US" sz="2800" b="1" dirty="0">
                <a:solidFill>
                  <a:srgbClr val="69676D"/>
                </a:solidFill>
                <a:effectLst>
                  <a:outerShdw blurRad="38100" dist="38100" dir="2700000" algn="tl">
                    <a:srgbClr val="C0C0C0"/>
                  </a:outerShdw>
                </a:effectLst>
                <a:latin typeface="Book Antiqua"/>
              </a:rPr>
              <a:t> </a:t>
            </a:r>
            <a:r>
              <a:rPr lang="en-US" sz="2400" b="1" dirty="0">
                <a:solidFill>
                  <a:srgbClr val="69676D"/>
                </a:solidFill>
                <a:effectLst>
                  <a:outerShdw blurRad="38100" dist="38100" dir="2700000" algn="tl">
                    <a:srgbClr val="C0C0C0"/>
                  </a:outerShdw>
                </a:effectLst>
                <a:latin typeface="Book Antiqua"/>
              </a:rPr>
              <a:t>Outcome.</a:t>
            </a:r>
          </a:p>
          <a:p>
            <a:pPr marL="548640" lvl="0" indent="-411480">
              <a:spcBef>
                <a:spcPct val="20000"/>
              </a:spcBef>
              <a:buClr>
                <a:prstClr val="white">
                  <a:shade val="95000"/>
                </a:prstClr>
              </a:buClr>
              <a:buSzPct val="65000"/>
            </a:pPr>
            <a:r>
              <a:rPr lang="en-US" sz="2400" b="1" dirty="0">
                <a:solidFill>
                  <a:srgbClr val="69676D"/>
                </a:solidFill>
                <a:effectLst>
                  <a:outerShdw blurRad="38100" dist="38100" dir="2700000" algn="tl">
                    <a:srgbClr val="C0C0C0"/>
                  </a:outerShdw>
                </a:effectLst>
                <a:latin typeface="Book Antiqua"/>
              </a:rPr>
              <a:t>     </a:t>
            </a:r>
          </a:p>
          <a:p>
            <a:pPr marL="548640" lvl="0" indent="-411480">
              <a:spcBef>
                <a:spcPct val="20000"/>
              </a:spcBef>
              <a:buClr>
                <a:prstClr val="white">
                  <a:shade val="95000"/>
                </a:prstClr>
              </a:buClr>
              <a:buSzPct val="65000"/>
            </a:pPr>
            <a:r>
              <a:rPr lang="en-US" sz="2400" b="1" dirty="0">
                <a:solidFill>
                  <a:srgbClr val="69676D"/>
                </a:solidFill>
                <a:effectLst>
                  <a:outerShdw blurRad="38100" dist="38100" dir="2700000" algn="tl">
                    <a:srgbClr val="C0C0C0"/>
                  </a:outerShdw>
                </a:effectLst>
                <a:latin typeface="Book Antiqua"/>
              </a:rPr>
              <a:t>	e.g.</a:t>
            </a:r>
            <a:r>
              <a:rPr lang="en-US" sz="2000" b="1" dirty="0">
                <a:solidFill>
                  <a:srgbClr val="69676D"/>
                </a:solidFill>
                <a:effectLst>
                  <a:outerShdw blurRad="38100" dist="38100" dir="2700000" algn="tl">
                    <a:srgbClr val="C0C0C0"/>
                  </a:outerShdw>
                </a:effectLst>
                <a:latin typeface="Book Antiqua"/>
              </a:rPr>
              <a:t> High school grades can be used to predict college grades.</a:t>
            </a:r>
          </a:p>
        </p:txBody>
      </p:sp>
      <p:sp>
        <p:nvSpPr>
          <p:cNvPr id="6" name="Rectangle 5"/>
          <p:cNvSpPr/>
          <p:nvPr/>
        </p:nvSpPr>
        <p:spPr>
          <a:xfrm>
            <a:off x="457200" y="3657600"/>
            <a:ext cx="7010400" cy="2677656"/>
          </a:xfrm>
          <a:prstGeom prst="rect">
            <a:avLst/>
          </a:prstGeom>
        </p:spPr>
        <p:txBody>
          <a:bodyPr wrap="square">
            <a:spAutoFit/>
          </a:bodyPr>
          <a:lstStyle/>
          <a:p>
            <a:pPr algn="ctr">
              <a:buFont typeface="Wingdings" pitchFamily="2" charset="2"/>
              <a:buNone/>
            </a:pPr>
            <a:r>
              <a:rPr lang="en-US" sz="2400" b="1" dirty="0">
                <a:solidFill>
                  <a:srgbClr val="69676D"/>
                </a:solidFill>
                <a:effectLst>
                  <a:outerShdw blurRad="38100" dist="38100" dir="2700000" algn="tl">
                    <a:srgbClr val="C0C0C0"/>
                  </a:outerShdw>
                </a:effectLst>
                <a:latin typeface="Book Antiqua"/>
              </a:rPr>
              <a:t>Predictor Variable </a:t>
            </a:r>
            <a:r>
              <a:rPr lang="en-US" sz="2400" dirty="0"/>
              <a:t>is that which is employed to     make a prediction.</a:t>
            </a:r>
          </a:p>
          <a:p>
            <a:pPr algn="ctr">
              <a:buFont typeface="Wingdings" pitchFamily="2" charset="2"/>
              <a:buNone/>
            </a:pPr>
            <a:r>
              <a:rPr lang="en-US" sz="2400" i="1" dirty="0"/>
              <a:t>         e.g.  High school grades.</a:t>
            </a:r>
          </a:p>
          <a:p>
            <a:pPr algn="ctr">
              <a:buFont typeface="Wingdings" pitchFamily="2" charset="2"/>
              <a:buNone/>
            </a:pPr>
            <a:endParaRPr lang="en-US" sz="2400" i="1" dirty="0"/>
          </a:p>
          <a:p>
            <a:pPr algn="ctr">
              <a:buFont typeface="Wingdings" pitchFamily="2" charset="2"/>
              <a:buNone/>
            </a:pPr>
            <a:r>
              <a:rPr lang="en-US" sz="2400" b="1" dirty="0">
                <a:solidFill>
                  <a:srgbClr val="69676D"/>
                </a:solidFill>
                <a:effectLst>
                  <a:outerShdw blurRad="38100" dist="38100" dir="2700000" algn="tl">
                    <a:srgbClr val="C0C0C0"/>
                  </a:outerShdw>
                </a:effectLst>
                <a:latin typeface="Book Antiqua"/>
              </a:rPr>
              <a:t>Criterion Variable </a:t>
            </a:r>
            <a:r>
              <a:rPr lang="en-US" sz="2400" dirty="0"/>
              <a:t>is the variable about which   the   prediction is made. </a:t>
            </a:r>
          </a:p>
          <a:p>
            <a:pPr algn="ctr">
              <a:buFont typeface="Wingdings" pitchFamily="2" charset="2"/>
              <a:buNone/>
            </a:pPr>
            <a:r>
              <a:rPr lang="en-US" sz="2400" i="1" dirty="0"/>
              <a:t>e.g.  College grades.</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0" y="1371600"/>
            <a:ext cx="8153400" cy="5181600"/>
          </a:xfrm>
        </p:spPr>
        <p:txBody>
          <a:bodyPr>
            <a:normAutofit/>
          </a:bodyPr>
          <a:lstStyle/>
          <a:p>
            <a:r>
              <a:rPr lang="en-US" dirty="0"/>
              <a:t> </a:t>
            </a:r>
            <a:r>
              <a:rPr lang="en-US" dirty="0">
                <a:solidFill>
                  <a:schemeClr val="tx2">
                    <a:lumMod val="75000"/>
                  </a:schemeClr>
                </a:solidFill>
              </a:rPr>
              <a:t>Observational/Naturalistic research</a:t>
            </a:r>
          </a:p>
          <a:p>
            <a:pPr lvl="1"/>
            <a:r>
              <a:rPr lang="en-US" dirty="0">
                <a:solidFill>
                  <a:schemeClr val="tx1"/>
                </a:solidFill>
              </a:rPr>
              <a:t>Type of correlational (i.e., non experimental) research in which a researcher observes ongoing behavior</a:t>
            </a:r>
          </a:p>
          <a:p>
            <a:pPr lvl="1"/>
            <a:r>
              <a:rPr lang="en-US" dirty="0">
                <a:solidFill>
                  <a:schemeClr val="tx1"/>
                </a:solidFill>
              </a:rPr>
              <a:t>e.g. class attendance and grades</a:t>
            </a:r>
          </a:p>
          <a:p>
            <a:r>
              <a:rPr lang="en-US" dirty="0"/>
              <a:t> </a:t>
            </a:r>
            <a:r>
              <a:rPr lang="en-US" dirty="0">
                <a:solidFill>
                  <a:schemeClr val="tx2">
                    <a:lumMod val="75000"/>
                  </a:schemeClr>
                </a:solidFill>
              </a:rPr>
              <a:t>Survey research</a:t>
            </a:r>
          </a:p>
          <a:p>
            <a:pPr lvl="1"/>
            <a:r>
              <a:rPr lang="en-US" dirty="0">
                <a:solidFill>
                  <a:schemeClr val="tx1"/>
                </a:solidFill>
              </a:rPr>
              <a:t>Here researcher selects a sample of respondents from a population and administers a standardized questionnaire to them.</a:t>
            </a:r>
          </a:p>
          <a:p>
            <a:pPr lvl="1"/>
            <a:r>
              <a:rPr lang="en-US" dirty="0">
                <a:solidFill>
                  <a:schemeClr val="tx1"/>
                </a:solidFill>
              </a:rPr>
              <a:t>e.g. living together and divorce rates</a:t>
            </a:r>
          </a:p>
          <a:p>
            <a:r>
              <a:rPr lang="en-US" dirty="0">
                <a:solidFill>
                  <a:schemeClr val="tx2">
                    <a:lumMod val="75000"/>
                  </a:schemeClr>
                </a:solidFill>
              </a:rPr>
              <a:t> Archival research</a:t>
            </a:r>
          </a:p>
          <a:p>
            <a:pPr lvl="1"/>
            <a:r>
              <a:rPr lang="en-US" dirty="0">
                <a:solidFill>
                  <a:schemeClr val="tx1"/>
                </a:solidFill>
              </a:rPr>
              <a:t>From data already available through </a:t>
            </a:r>
          </a:p>
          <a:p>
            <a:pPr lvl="1"/>
            <a:r>
              <a:rPr lang="en-US" dirty="0">
                <a:solidFill>
                  <a:schemeClr val="tx1"/>
                </a:solidFill>
              </a:rPr>
              <a:t>e.g. violence and economics</a:t>
            </a:r>
          </a:p>
        </p:txBody>
      </p:sp>
      <p:sp>
        <p:nvSpPr>
          <p:cNvPr id="18436" name="Rectangle 4"/>
          <p:cNvSpPr>
            <a:spLocks noChangeArrowheads="1"/>
          </p:cNvSpPr>
          <p:nvPr/>
        </p:nvSpPr>
        <p:spPr bwMode="auto">
          <a:xfrm>
            <a:off x="533400" y="0"/>
            <a:ext cx="8229600" cy="1371600"/>
          </a:xfrm>
          <a:prstGeom prst="rect">
            <a:avLst/>
          </a:prstGeom>
          <a:noFill/>
          <a:ln w="9525">
            <a:noFill/>
            <a:miter lim="800000"/>
            <a:headEnd/>
            <a:tailEnd/>
          </a:ln>
          <a:effectLst/>
        </p:spPr>
        <p:txBody>
          <a:bodyPr anchor="ctr"/>
          <a:lstStyle/>
          <a:p>
            <a:pPr eaLnBrk="1" hangingPunct="1"/>
            <a:r>
              <a:rPr lang="en-US" sz="34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Types of Correlational Research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20040"/>
            <a:ext cx="7696200" cy="1143000"/>
          </a:xfrm>
        </p:spPr>
        <p:txBody>
          <a:bodyPr>
            <a:normAutofit fontScale="90000"/>
          </a:bodyPr>
          <a:lstStyle/>
          <a:p>
            <a:r>
              <a:rPr lang="en-US" dirty="0"/>
              <a:t> Advantages of Naturalistic    Observation</a:t>
            </a:r>
            <a:endParaRPr lang="en-GB" dirty="0"/>
          </a:p>
        </p:txBody>
      </p:sp>
      <p:sp>
        <p:nvSpPr>
          <p:cNvPr id="3" name="Content Placeholder 2"/>
          <p:cNvSpPr>
            <a:spLocks noGrp="1"/>
          </p:cNvSpPr>
          <p:nvPr>
            <p:ph idx="1"/>
          </p:nvPr>
        </p:nvSpPr>
        <p:spPr/>
        <p:txBody>
          <a:bodyPr>
            <a:normAutofit/>
          </a:bodyPr>
          <a:lstStyle/>
          <a:p>
            <a:r>
              <a:rPr lang="en-US" dirty="0"/>
              <a:t>Gives the experimenter the opportunity to view the variable of interest in a natural setting.</a:t>
            </a:r>
          </a:p>
          <a:p>
            <a:endParaRPr lang="en-GB" dirty="0"/>
          </a:p>
          <a:p>
            <a:r>
              <a:rPr lang="en-US" dirty="0"/>
              <a:t>Can offer ideas for further research.</a:t>
            </a:r>
          </a:p>
          <a:p>
            <a:endParaRPr lang="en-GB" dirty="0"/>
          </a:p>
          <a:p>
            <a:r>
              <a:rPr lang="en-US" dirty="0"/>
              <a:t>May be the only option if lab experimentation is not possible.</a:t>
            </a:r>
            <a:endParaRPr lang="en-GB" dirty="0"/>
          </a:p>
        </p:txBody>
      </p:sp>
    </p:spTree>
    <p:extLst>
      <p:ext uri="{BB962C8B-B14F-4D97-AF65-F5344CB8AC3E}">
        <p14:creationId xmlns:p14="http://schemas.microsoft.com/office/powerpoint/2010/main" val="20830249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2214</TotalTime>
  <Words>1833</Words>
  <Application>Microsoft Office PowerPoint</Application>
  <PresentationFormat>On-screen Show (4:3)</PresentationFormat>
  <Paragraphs>246</Paragraphs>
  <Slides>38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Arial</vt:lpstr>
      <vt:lpstr>Book Antiqua</vt:lpstr>
      <vt:lpstr>Calibri</vt:lpstr>
      <vt:lpstr>Courier New</vt:lpstr>
      <vt:lpstr>Tahoma</vt:lpstr>
      <vt:lpstr>Trebuchet MS</vt:lpstr>
      <vt:lpstr>Wingdings</vt:lpstr>
      <vt:lpstr>Wingdings 2</vt:lpstr>
      <vt:lpstr>Opulent</vt:lpstr>
      <vt:lpstr>Correlational Research</vt:lpstr>
      <vt:lpstr>Concept of correlational research</vt:lpstr>
      <vt:lpstr>Nature of correlational research</vt:lpstr>
      <vt:lpstr>                                          Cont:</vt:lpstr>
      <vt:lpstr>Correlation Coefficient </vt:lpstr>
      <vt:lpstr>PowerPoint Presentation</vt:lpstr>
      <vt:lpstr>PowerPoint Presentation</vt:lpstr>
      <vt:lpstr>PowerPoint Presentation</vt:lpstr>
      <vt:lpstr> Advantages of Naturalistic    Observation</vt:lpstr>
      <vt:lpstr>Disadvantages of Naturalistic Observation </vt:lpstr>
      <vt:lpstr>Advantages of the Survey Method</vt:lpstr>
      <vt:lpstr>Disadvantages of the Survey Method </vt:lpstr>
      <vt:lpstr>Advantages of Archival Research</vt:lpstr>
      <vt:lpstr>Disadvantages of Archival Research</vt:lpstr>
      <vt:lpstr>PowerPoint Presentation</vt:lpstr>
      <vt:lpstr>PowerPoint Presentation</vt:lpstr>
      <vt:lpstr>Data Collector Bias </vt:lpstr>
      <vt:lpstr>Data Collector Characteristics </vt:lpstr>
      <vt:lpstr>PowerPoint Presentation</vt:lpstr>
      <vt:lpstr>PowerPoint Presentation</vt:lpstr>
      <vt:lpstr> problem selection</vt:lpstr>
      <vt:lpstr>PowerPoint Presentation</vt:lpstr>
      <vt:lpstr>PowerPoint Presentation</vt:lpstr>
      <vt:lpstr>PowerPoint Presentation</vt:lpstr>
      <vt:lpstr>PowerPoint Presentation</vt:lpstr>
      <vt:lpstr>PowerPoint Presentation</vt:lpstr>
      <vt:lpstr>PowerPoint Presentation</vt:lpstr>
      <vt:lpstr>Continued</vt:lpstr>
      <vt:lpstr>Correlation coefficient…</vt:lpstr>
      <vt:lpstr>PowerPoint Presentation</vt:lpstr>
      <vt:lpstr>PowerPoint Presentation</vt:lpstr>
      <vt:lpstr>A positive correlation…</vt:lpstr>
      <vt:lpstr>A negative correlation…</vt:lpstr>
      <vt:lpstr>No correlation…</vt:lpstr>
      <vt:lpstr>No correlation…</vt:lpstr>
      <vt:lpstr>PowerPoint Presentation</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Co-rrelational Research</dc:title>
  <dc:creator>mohsin</dc:creator>
  <cp:lastModifiedBy>Ayesha</cp:lastModifiedBy>
  <cp:revision>37</cp:revision>
  <dcterms:created xsi:type="dcterms:W3CDTF">2012-11-20T07:29:35Z</dcterms:created>
  <dcterms:modified xsi:type="dcterms:W3CDTF">2020-01-11T18:08:41Z</dcterms:modified>
</cp:coreProperties>
</file>